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7" r:id="rId2"/>
    <p:sldId id="270" r:id="rId3"/>
    <p:sldId id="258" r:id="rId4"/>
    <p:sldId id="260" r:id="rId5"/>
    <p:sldId id="261" r:id="rId6"/>
    <p:sldId id="262" r:id="rId7"/>
    <p:sldId id="263" r:id="rId8"/>
    <p:sldId id="264" r:id="rId9"/>
    <p:sldId id="265" r:id="rId10"/>
    <p:sldId id="266" r:id="rId11"/>
    <p:sldId id="267"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68" autoAdjust="0"/>
  </p:normalViewPr>
  <p:slideViewPr>
    <p:cSldViewPr snapToGrid="0">
      <p:cViewPr varScale="1">
        <p:scale>
          <a:sx n="65" d="100"/>
          <a:sy n="65" d="100"/>
        </p:scale>
        <p:origin x="414" y="54"/>
      </p:cViewPr>
      <p:guideLst>
        <p:guide orient="horz" pos="2160"/>
        <p:guide pos="3840"/>
      </p:guideLst>
    </p:cSldViewPr>
  </p:slideViewPr>
  <p:notesTextViewPr>
    <p:cViewPr>
      <p:scale>
        <a:sx n="1" d="1"/>
        <a:sy n="1" d="1"/>
      </p:scale>
      <p:origin x="0" y="0"/>
    </p:cViewPr>
  </p:notesTextViewPr>
  <p:sorterViewPr>
    <p:cViewPr>
      <p:scale>
        <a:sx n="68" d="100"/>
        <a:sy n="6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F1A29-BE4F-4331-9D72-24E850CD8BC9}" type="datetimeFigureOut">
              <a:rPr lang="en-US" smtClean="0"/>
              <a:t>6/3/2014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ED576-49F5-4408-8D7A-1FE6F53184D2}" type="slidenum">
              <a:rPr lang="en-US" smtClean="0"/>
              <a:t>‹#›</a:t>
            </a:fld>
            <a:endParaRPr lang="en-US"/>
          </a:p>
        </p:txBody>
      </p:sp>
    </p:spTree>
    <p:extLst>
      <p:ext uri="{BB962C8B-B14F-4D97-AF65-F5344CB8AC3E}">
        <p14:creationId xmlns:p14="http://schemas.microsoft.com/office/powerpoint/2010/main" val="381616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youtu.be/ucwo9hnLiU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gtspirit.com/2013/10/06/tesla-model-s-destroyed-in-the-us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teslamotors.com/sites/default/files/blog_attachments/volvo-lemon-law2.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docs.timdorr.apiary.io/"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all heard the phrase “Internet of Things” and the new buzzword “</a:t>
            </a:r>
            <a:r>
              <a:rPr lang="en-US" dirty="0" err="1" smtClean="0"/>
              <a:t>IoT</a:t>
            </a:r>
            <a:r>
              <a:rPr lang="en-US" dirty="0" smtClean="0"/>
              <a:t>” been used more and more these days, but what does that mean in practice? </a:t>
            </a:r>
          </a:p>
          <a:p>
            <a:r>
              <a:rPr lang="en-US" dirty="0" smtClean="0"/>
              <a:t>Let’s look at some practical usage of </a:t>
            </a:r>
            <a:r>
              <a:rPr lang="en-US" dirty="0" err="1" smtClean="0"/>
              <a:t>IoT</a:t>
            </a:r>
            <a:r>
              <a:rPr lang="en-US" dirty="0" smtClean="0"/>
              <a:t> concepts and</a:t>
            </a:r>
            <a:r>
              <a:rPr lang="en-US" baseline="0" dirty="0" smtClean="0"/>
              <a:t> technology that is already being applied to modern automobiles.</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1</a:t>
            </a:fld>
            <a:endParaRPr lang="en-US"/>
          </a:p>
        </p:txBody>
      </p:sp>
    </p:spTree>
    <p:extLst>
      <p:ext uri="{BB962C8B-B14F-4D97-AF65-F5344CB8AC3E}">
        <p14:creationId xmlns:p14="http://schemas.microsoft.com/office/powerpoint/2010/main" val="1116962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Jonas has been called the “Wizard of Big Data”</a:t>
            </a:r>
          </a:p>
          <a:p>
            <a:r>
              <a:rPr lang="en-US" dirty="0" smtClean="0"/>
              <a:t>http://</a:t>
            </a:r>
            <a:r>
              <a:rPr lang="en-US" sz="1200" b="1" i="0" kern="1200" dirty="0" smtClean="0">
                <a:solidFill>
                  <a:schemeClr val="tx1"/>
                </a:solidFill>
                <a:effectLst/>
                <a:latin typeface="+mn-lt"/>
                <a:ea typeface="+mn-ea"/>
                <a:cs typeface="+mn-cs"/>
              </a:rPr>
              <a:t>jeffjonas</a:t>
            </a:r>
            <a:r>
              <a:rPr lang="en-US" sz="1200" b="0" i="0" kern="1200" dirty="0" smtClean="0">
                <a:solidFill>
                  <a:schemeClr val="tx1"/>
                </a:solidFill>
                <a:effectLst/>
                <a:latin typeface="+mn-lt"/>
                <a:ea typeface="+mn-ea"/>
                <a:cs typeface="+mn-cs"/>
              </a:rPr>
              <a:t>.typepad.com/about.html</a:t>
            </a:r>
          </a:p>
          <a:p>
            <a:r>
              <a:rPr lang="en-US" dirty="0" smtClean="0"/>
              <a:t>http://news.nationalgeographic.com/news/innovators/2014/05/140505-jeff-jonas-big-data-gambling-computers-technology-ibm/</a:t>
            </a:r>
          </a:p>
          <a:p>
            <a:endParaRPr lang="en-US" dirty="0" smtClean="0"/>
          </a:p>
          <a:p>
            <a:r>
              <a:rPr lang="en-US" dirty="0" smtClean="0"/>
              <a:t>Space-time</a:t>
            </a:r>
            <a:r>
              <a:rPr lang="en-US" baseline="0" dirty="0" smtClean="0"/>
              <a:t> travel data (also known as “Space Time Box” data) includes:</a:t>
            </a:r>
          </a:p>
          <a:p>
            <a:pPr marL="171450" indent="-171450">
              <a:buFont typeface="Arial" panose="020B0604020202020204" pitchFamily="34" charset="0"/>
              <a:buChar char="•"/>
            </a:pPr>
            <a:r>
              <a:rPr lang="en-US" baseline="0" dirty="0" smtClean="0"/>
              <a:t>Where you travel from and to</a:t>
            </a:r>
          </a:p>
          <a:p>
            <a:pPr marL="171450" indent="-171450">
              <a:buFont typeface="Arial" panose="020B0604020202020204" pitchFamily="34" charset="0"/>
              <a:buChar char="•"/>
            </a:pPr>
            <a:r>
              <a:rPr lang="en-US" baseline="0" dirty="0" smtClean="0"/>
              <a:t>What time you travel</a:t>
            </a:r>
          </a:p>
          <a:p>
            <a:pPr marL="171450" indent="-171450">
              <a:buFont typeface="Arial" panose="020B0604020202020204" pitchFamily="34" charset="0"/>
              <a:buChar char="•"/>
            </a:pPr>
            <a:r>
              <a:rPr lang="en-US" baseline="0" dirty="0" smtClean="0"/>
              <a:t>How many stops you make</a:t>
            </a:r>
          </a:p>
          <a:p>
            <a:pPr marL="171450" indent="-171450">
              <a:buFont typeface="Arial" panose="020B0604020202020204" pitchFamily="34" charset="0"/>
              <a:buChar char="•"/>
            </a:pPr>
            <a:r>
              <a:rPr lang="en-US" baseline="0" dirty="0" smtClean="0"/>
              <a:t>What speed you drive</a:t>
            </a:r>
          </a:p>
          <a:p>
            <a:pPr marL="0" indent="0">
              <a:buFont typeface="Arial" panose="020B0604020202020204" pitchFamily="34" charset="0"/>
              <a:buNone/>
            </a:pPr>
            <a:r>
              <a:rPr lang="en-US" baseline="0" dirty="0" smtClean="0"/>
              <a:t>From this data, a “</a:t>
            </a:r>
            <a:r>
              <a:rPr lang="en-US" baseline="0" dirty="0" err="1" smtClean="0"/>
              <a:t>habitrail</a:t>
            </a:r>
            <a:r>
              <a:rPr lang="en-US" baseline="0" dirty="0" smtClean="0"/>
              <a:t>” can fairly easily be derived that gives the moving habits of a person.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http://jeffjonas.typepad.com/jeff_jonas/2009/08/your-movements-speak-for-themselves-spacetime-travel-data-is-analytic-superfood.html</a:t>
            </a:r>
          </a:p>
          <a:p>
            <a:pPr marL="0" indent="0">
              <a:buFont typeface="Arial" panose="020B0604020202020204" pitchFamily="34" charset="0"/>
              <a:buNone/>
            </a:pPr>
            <a:r>
              <a:rPr lang="en-US" dirty="0" smtClean="0"/>
              <a:t>“</a:t>
            </a:r>
            <a:r>
              <a:rPr lang="en-US" sz="1200" b="0" i="0" kern="1200" dirty="0" smtClean="0">
                <a:solidFill>
                  <a:schemeClr val="tx1"/>
                </a:solidFill>
                <a:effectLst/>
                <a:latin typeface="+mn-lt"/>
                <a:ea typeface="+mn-ea"/>
                <a:cs typeface="+mn-cs"/>
              </a:rPr>
              <a:t>Your space-time-travel data makes where you live and where you work self-evident,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and it reveals your most frequent, periodic, infrequent and rare destinations. </a:t>
            </a:r>
          </a:p>
          <a:p>
            <a:r>
              <a:rPr lang="en-US" sz="1200" b="0" i="0" kern="1200" dirty="0" smtClean="0">
                <a:solidFill>
                  <a:schemeClr val="tx1"/>
                </a:solidFill>
                <a:effectLst/>
                <a:latin typeface="+mn-lt"/>
                <a:ea typeface="+mn-ea"/>
                <a:cs typeface="+mn-cs"/>
              </a:rPr>
              <a:t>The data reveals the number of co-workers that join you Thursdays after work for a beer, and roughly where you all go.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knows where these same co-workers call home, and just exactly what kind of neighborhood they come from (</a:t>
            </a:r>
            <a:r>
              <a:rPr lang="en-US" sz="1200" b="0" i="1" kern="1200" dirty="0"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average income, average home price)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information certainly useful to attentive direct marketing folks.”</a:t>
            </a:r>
          </a:p>
          <a:p>
            <a:endParaRPr lang="en-US" dirty="0" smtClean="0"/>
          </a:p>
          <a:p>
            <a:r>
              <a:rPr lang="en-US" dirty="0" smtClean="0"/>
              <a:t>Harvard Business Review has said that</a:t>
            </a:r>
            <a:r>
              <a:rPr lang="en-US" baseline="0" dirty="0" smtClean="0"/>
              <a:t> Data Scientist if “the sexiest job of the 21</a:t>
            </a:r>
            <a:r>
              <a:rPr lang="en-US" baseline="30000" dirty="0" smtClean="0"/>
              <a:t>st</a:t>
            </a:r>
            <a:r>
              <a:rPr lang="en-US" baseline="0" dirty="0" smtClean="0"/>
              <a:t> Century”</a:t>
            </a:r>
          </a:p>
          <a:p>
            <a:r>
              <a:rPr lang="en-US" dirty="0" smtClean="0"/>
              <a:t>http://hbr.org/2012/10/data-scientist-the-sexiest-job-of-the-21st-century/ar/1</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11</a:t>
            </a:fld>
            <a:endParaRPr lang="en-US"/>
          </a:p>
        </p:txBody>
      </p:sp>
    </p:spTree>
    <p:extLst>
      <p:ext uri="{BB962C8B-B14F-4D97-AF65-F5344CB8AC3E}">
        <p14:creationId xmlns:p14="http://schemas.microsoft.com/office/powerpoint/2010/main" val="3856116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12</a:t>
            </a:fld>
            <a:endParaRPr lang="en-US"/>
          </a:p>
        </p:txBody>
      </p:sp>
    </p:spTree>
    <p:extLst>
      <p:ext uri="{BB962C8B-B14F-4D97-AF65-F5344CB8AC3E}">
        <p14:creationId xmlns:p14="http://schemas.microsoft.com/office/powerpoint/2010/main" val="2803565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“Internet of Things” concept has been attributed to </a:t>
            </a:r>
            <a:r>
              <a:rPr lang="en-US" sz="1200" b="1" i="0" kern="1200" dirty="0" smtClean="0">
                <a:solidFill>
                  <a:schemeClr val="tx1"/>
                </a:solidFill>
                <a:effectLst/>
                <a:latin typeface="+mn-lt"/>
                <a:ea typeface="+mn-ea"/>
                <a:cs typeface="+mn-cs"/>
              </a:rPr>
              <a:t>Kevin Ashton </a:t>
            </a:r>
            <a:r>
              <a:rPr lang="en-US" sz="1200" b="0" i="0" kern="1200" dirty="0" smtClean="0">
                <a:solidFill>
                  <a:schemeClr val="tx1"/>
                </a:solidFill>
                <a:effectLst/>
                <a:latin typeface="+mn-lt"/>
                <a:ea typeface="+mn-ea"/>
                <a:cs typeface="+mn-cs"/>
              </a:rPr>
              <a:t>in </a:t>
            </a:r>
            <a:r>
              <a:rPr lang="en-US" sz="1200" b="1" i="0" kern="1200" dirty="0" smtClean="0">
                <a:solidFill>
                  <a:schemeClr val="tx1"/>
                </a:solidFill>
                <a:effectLst/>
                <a:latin typeface="+mn-lt"/>
                <a:ea typeface="+mn-ea"/>
                <a:cs typeface="+mn-cs"/>
              </a:rPr>
              <a:t>RFID Journal </a:t>
            </a:r>
            <a:r>
              <a:rPr lang="en-US" sz="1200" b="0" i="0" kern="1200" dirty="0" smtClean="0">
                <a:solidFill>
                  <a:schemeClr val="tx1"/>
                </a:solidFill>
                <a:effectLst/>
                <a:latin typeface="+mn-lt"/>
                <a:ea typeface="+mn-ea"/>
                <a:cs typeface="+mn-cs"/>
              </a:rPr>
              <a:t>article in </a:t>
            </a:r>
            <a:r>
              <a:rPr lang="en-US" sz="1200" b="1" i="0" kern="1200" dirty="0" smtClean="0">
                <a:solidFill>
                  <a:schemeClr val="tx1"/>
                </a:solidFill>
                <a:effectLst/>
                <a:latin typeface="+mn-lt"/>
                <a:ea typeface="+mn-ea"/>
                <a:cs typeface="+mn-cs"/>
              </a:rPr>
              <a:t>1999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we had computers that knew everything there was to know about things - using data they gathered without any help from us - we would be able to track and count everything, and greatly reduce waste, loss and cost. We would know when things needed replacing, repairing or recalling, and whether they were fresh or past their best". </a:t>
            </a:r>
          </a:p>
          <a:p>
            <a:endParaRPr lang="en-US" dirty="0" smtClean="0"/>
          </a:p>
          <a:p>
            <a:r>
              <a:rPr lang="en-US" dirty="0" smtClean="0"/>
              <a:t>http://www.techopedia.com/definition/28247/internet-of-things-iot</a:t>
            </a:r>
          </a:p>
          <a:p>
            <a:endParaRPr lang="en-US" dirty="0" smtClean="0"/>
          </a:p>
          <a:p>
            <a:r>
              <a:rPr lang="en-US" sz="1200" b="0" i="0" kern="1200" dirty="0" smtClean="0">
                <a:solidFill>
                  <a:schemeClr val="tx1"/>
                </a:solidFill>
                <a:effectLst/>
                <a:latin typeface="+mn-lt"/>
                <a:ea typeface="+mn-ea"/>
                <a:cs typeface="+mn-cs"/>
              </a:rPr>
              <a:t>The Internet of Things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is a computing concept that describes a future where everyday physical objects will be connected to the Internet and be able to identify themselves to other devices. </a:t>
            </a:r>
          </a:p>
          <a:p>
            <a:r>
              <a:rPr lang="en-US" sz="1200" b="0" i="0" kern="1200" dirty="0" smtClean="0">
                <a:solidFill>
                  <a:schemeClr val="tx1"/>
                </a:solidFill>
                <a:effectLst/>
                <a:latin typeface="+mn-lt"/>
                <a:ea typeface="+mn-ea"/>
                <a:cs typeface="+mn-cs"/>
              </a:rPr>
              <a:t>The term is closely identified with RFID as the method of communication, although it also may include other sensor technologies, wireless technologies or QR codes.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is significant because an object that can represent itself digitally becomes something greater than the object by itself. No longer does the object relate just to you, but is now connected to surrounding objects and database data. When many objects act in unison, they are known as having "ambient intelligence.“</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3</a:t>
            </a:fld>
            <a:endParaRPr lang="en-US"/>
          </a:p>
        </p:txBody>
      </p:sp>
    </p:spTree>
    <p:extLst>
      <p:ext uri="{BB962C8B-B14F-4D97-AF65-F5344CB8AC3E}">
        <p14:creationId xmlns:p14="http://schemas.microsoft.com/office/powerpoint/2010/main" val="56848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Tesla Model S </a:t>
            </a:r>
            <a:r>
              <a:rPr lang="en-US" dirty="0" smtClean="0"/>
              <a:t>is possibly the </a:t>
            </a:r>
            <a:r>
              <a:rPr lang="en-US" dirty="0" smtClean="0"/>
              <a:t>best car on the planet as a driver, </a:t>
            </a:r>
          </a:p>
          <a:p>
            <a:r>
              <a:rPr lang="en-US" dirty="0" smtClean="0"/>
              <a:t>but it is also probably the most connected car on the planet too!</a:t>
            </a:r>
          </a:p>
          <a:p>
            <a:r>
              <a:rPr lang="en-US" dirty="0" smtClean="0"/>
              <a:t>It fits all our definitions for</a:t>
            </a:r>
            <a:r>
              <a:rPr lang="en-US" baseline="0" dirty="0" smtClean="0"/>
              <a:t> Internet of Things core requirements.</a:t>
            </a:r>
            <a:endParaRPr lang="en-US" dirty="0" smtClean="0"/>
          </a:p>
          <a:p>
            <a:r>
              <a:rPr lang="en-US" dirty="0" smtClean="0"/>
              <a:t>It is</a:t>
            </a:r>
            <a:r>
              <a:rPr lang="en-US" baseline="0" dirty="0" smtClean="0"/>
              <a:t> a forerunner of connected car technology that we will see in other vehicles further down the road.</a:t>
            </a:r>
          </a:p>
          <a:p>
            <a:endParaRPr lang="en-US" baseline="0" dirty="0" smtClean="0"/>
          </a:p>
          <a:p>
            <a:r>
              <a:rPr lang="en-US" u="sng" dirty="0" smtClean="0"/>
              <a:t>Tesla Model S Awards and Accolades: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tx2"/>
                </a:solidFill>
              </a:rPr>
              <a:t>2013 </a:t>
            </a:r>
            <a:r>
              <a:rPr lang="en-US" sz="1200" b="1" dirty="0" smtClean="0">
                <a:solidFill>
                  <a:schemeClr val="tx2"/>
                </a:solidFill>
              </a:rPr>
              <a:t>Motor Trends </a:t>
            </a:r>
            <a:r>
              <a:rPr lang="en-US" sz="1200" dirty="0" smtClean="0">
                <a:solidFill>
                  <a:schemeClr val="tx2"/>
                </a:solidFill>
              </a:rPr>
              <a:t>Car of the Year</a:t>
            </a:r>
          </a:p>
          <a:p>
            <a:pPr marL="171450" indent="-171450">
              <a:buFont typeface="Arial" panose="020B0604020202020204" pitchFamily="34" charset="0"/>
              <a:buChar char="•"/>
            </a:pPr>
            <a:r>
              <a:rPr lang="en-US" sz="1200" b="1" dirty="0" smtClean="0">
                <a:solidFill>
                  <a:schemeClr val="tx2"/>
                </a:solidFill>
              </a:rPr>
              <a:t>Consumer Reports</a:t>
            </a:r>
            <a:r>
              <a:rPr lang="en-US" sz="1200" dirty="0" smtClean="0">
                <a:solidFill>
                  <a:schemeClr val="tx2"/>
                </a:solidFill>
              </a:rPr>
              <a:t> rating 99/100</a:t>
            </a:r>
          </a:p>
          <a:p>
            <a:pPr marL="171450" indent="-171450">
              <a:buFont typeface="Arial" panose="020B0604020202020204" pitchFamily="34" charset="0"/>
              <a:buChar char="•"/>
            </a:pPr>
            <a:r>
              <a:rPr lang="en-US" sz="1200" b="1" dirty="0" smtClean="0">
                <a:solidFill>
                  <a:schemeClr val="tx2"/>
                </a:solidFill>
              </a:rPr>
              <a:t>Consumer Reports Top Picks 2014 </a:t>
            </a:r>
            <a:r>
              <a:rPr lang="en-US" sz="1200" dirty="0" smtClean="0">
                <a:solidFill>
                  <a:schemeClr val="tx2"/>
                </a:solidFill>
              </a:rPr>
              <a:t>- Best Overall</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4</a:t>
            </a:fld>
            <a:endParaRPr lang="en-US"/>
          </a:p>
        </p:txBody>
      </p:sp>
    </p:spTree>
    <p:extLst>
      <p:ext uri="{BB962C8B-B14F-4D97-AF65-F5344CB8AC3E}">
        <p14:creationId xmlns:p14="http://schemas.microsoft.com/office/powerpoint/2010/main" val="368548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Tesla Model S is powered</a:t>
            </a:r>
            <a:r>
              <a:rPr lang="en-US" baseline="0" dirty="0" smtClean="0"/>
              <a:t> by some powerful computer technology that is more commonly seen in phones and tablets rather than cars.</a:t>
            </a:r>
            <a:endParaRPr lang="en-US" dirty="0" smtClean="0"/>
          </a:p>
          <a:p>
            <a:endParaRPr lang="en-US" dirty="0" smtClean="0"/>
          </a:p>
          <a:p>
            <a:r>
              <a:rPr lang="en-US" dirty="0" smtClean="0"/>
              <a:t>Continuous 3G wireless network</a:t>
            </a:r>
            <a:r>
              <a:rPr lang="en-US" baseline="0" dirty="0" smtClean="0"/>
              <a:t> connection.</a:t>
            </a:r>
          </a:p>
          <a:p>
            <a:endParaRPr lang="en-US" baseline="0" dirty="0" smtClean="0"/>
          </a:p>
          <a:p>
            <a:r>
              <a:rPr lang="en-US" baseline="0" dirty="0" smtClean="0"/>
              <a:t>Infotainment services provided through 12.3” Instrument Panel &amp; 17” Primary Panel – bigger than many laptops!</a:t>
            </a:r>
          </a:p>
          <a:p>
            <a:endParaRPr lang="en-US" baseline="0" dirty="0" smtClean="0"/>
          </a:p>
          <a:p>
            <a:r>
              <a:rPr lang="en-US" baseline="0" dirty="0" smtClean="0"/>
              <a:t>Display’s can safely be reset at any time, even while driving.</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Instrument Panel - </a:t>
            </a:r>
            <a:r>
              <a:rPr lang="en-US" sz="1200" dirty="0" smtClean="0"/>
              <a:t>Reset by pressing top left and top right buttons at the same time on the steering wheel (safe to do anytime)</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Primary Display Panel - </a:t>
            </a:r>
            <a:r>
              <a:rPr lang="en-US" sz="1200" dirty="0" smtClean="0"/>
              <a:t>Reset by pressing center left and center right scroll buttons at the same time on the steering wheel (safe to do anytime)</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5</a:t>
            </a:fld>
            <a:endParaRPr lang="en-US"/>
          </a:p>
        </p:txBody>
      </p:sp>
    </p:spTree>
    <p:extLst>
      <p:ext uri="{BB962C8B-B14F-4D97-AF65-F5344CB8AC3E}">
        <p14:creationId xmlns:p14="http://schemas.microsoft.com/office/powerpoint/2010/main" val="374926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Seattle has hills! Steep ones! </a:t>
            </a:r>
          </a:p>
          <a:p>
            <a:r>
              <a:rPr lang="en-US" dirty="0" smtClean="0"/>
              <a:t/>
            </a:r>
            <a:br>
              <a:rPr lang="en-US" dirty="0" smtClean="0"/>
            </a:br>
            <a:r>
              <a:rPr lang="en-US" dirty="0" smtClean="0"/>
              <a:t>Telemetry data from cars showed drivers were having to press both Brake and</a:t>
            </a:r>
            <a:r>
              <a:rPr lang="en-US" baseline="0" dirty="0" smtClean="0"/>
              <a:t> Accelerator pedals together to do hill start after stop for traffic lights on steep incline. Car recorded alert condition, and was able to sent telemetry data feedback direct to Tesla for analysis.</a:t>
            </a:r>
            <a:br>
              <a:rPr lang="en-US" baseline="0" dirty="0" smtClean="0"/>
            </a:br>
            <a:endParaRPr lang="en-US" baseline="0" dirty="0" smtClean="0"/>
          </a:p>
          <a:p>
            <a:r>
              <a:rPr lang="en-US" baseline="0" dirty="0" smtClean="0"/>
              <a:t>So a new software update 5.9 added </a:t>
            </a:r>
            <a:r>
              <a:rPr lang="en-US" b="1" baseline="0" dirty="0" smtClean="0"/>
              <a:t>Hill Start Assist </a:t>
            </a:r>
            <a:r>
              <a:rPr lang="en-US" baseline="0" dirty="0" smtClean="0"/>
              <a:t>function in April 2014.</a:t>
            </a: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Hill Start Assist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“Hill Start Assist makes it easier to start driving on an incline. </a:t>
            </a:r>
            <a:br>
              <a:rPr lang="en-US" sz="1200" b="0" i="0" u="none" strike="noStrike" kern="1200" baseline="0" dirty="0" smtClean="0">
                <a:solidFill>
                  <a:schemeClr val="tx1"/>
                </a:solidFill>
                <a:latin typeface="+mn-lt"/>
                <a:ea typeface="+mn-ea"/>
                <a:cs typeface="+mn-cs"/>
              </a:rPr>
            </a:br>
            <a:r>
              <a:rPr lang="en-US" sz="1200" b="0" i="0" u="none" strike="noStrike" kern="1200" baseline="0" dirty="0" smtClean="0">
                <a:solidFill>
                  <a:schemeClr val="tx1"/>
                </a:solidFill>
                <a:latin typeface="+mn-lt"/>
                <a:ea typeface="+mn-ea"/>
                <a:cs typeface="+mn-cs"/>
              </a:rPr>
              <a:t>When Model S is on a hill, Hill Start Assist will automatically hold the car for one second when the brake pedal is released, preventing the car from rolling while the driver switches from the brake pedal to the accelerator. </a:t>
            </a:r>
            <a:br>
              <a:rPr lang="en-US" sz="1200" b="0" i="0" u="none" strike="noStrike" kern="1200" baseline="0" dirty="0" smtClean="0">
                <a:solidFill>
                  <a:schemeClr val="tx1"/>
                </a:solidFill>
                <a:latin typeface="+mn-lt"/>
                <a:ea typeface="+mn-ea"/>
                <a:cs typeface="+mn-cs"/>
              </a:rPr>
            </a:br>
            <a:r>
              <a:rPr lang="en-US" sz="1200" b="0" i="0" u="none" strike="noStrike" kern="1200" baseline="0" dirty="0" smtClean="0">
                <a:solidFill>
                  <a:schemeClr val="tx1"/>
                </a:solidFill>
                <a:latin typeface="+mn-lt"/>
                <a:ea typeface="+mn-ea"/>
                <a:cs typeface="+mn-cs"/>
              </a:rPr>
              <a:t>This function will engage when the car is in Drive and facing uphill, or in Reverse and facing downhill. “</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Steepest Streets in Seattle:</a:t>
            </a:r>
          </a:p>
          <a:p>
            <a:r>
              <a:rPr lang="en-US" dirty="0" smtClean="0"/>
              <a:t>http://www.seattle.gov/transportation/steepest.htm</a:t>
            </a:r>
          </a:p>
          <a:p>
            <a:r>
              <a:rPr lang="en-US" sz="1200" dirty="0" smtClean="0">
                <a:effectLst/>
                <a:latin typeface="Verdana" panose="020B0604030504040204" pitchFamily="34" charset="0"/>
              </a:rPr>
              <a:t>Madison Street - 3rd Avenue to 4th Avenue = 19%</a:t>
            </a:r>
          </a:p>
          <a:p>
            <a:r>
              <a:rPr lang="en-US" sz="1200" dirty="0" smtClean="0">
                <a:effectLst/>
                <a:latin typeface="Verdana" panose="020B0604030504040204" pitchFamily="34" charset="0"/>
              </a:rPr>
              <a:t>James Street - 4th Avenue to 5th Avenue = 18.3%</a:t>
            </a:r>
          </a:p>
          <a:p>
            <a:r>
              <a:rPr lang="en-US" sz="1200" dirty="0" smtClean="0">
                <a:effectLst/>
                <a:latin typeface="Verdana" panose="020B0604030504040204" pitchFamily="34" charset="0"/>
              </a:rPr>
              <a:t>Cherry Street - 4th Avenue to 5th Avenue = 17.1%</a:t>
            </a:r>
          </a:p>
          <a:p>
            <a:r>
              <a:rPr lang="en-US" sz="1200" dirty="0" smtClean="0">
                <a:effectLst/>
                <a:latin typeface="Verdana" panose="020B0604030504040204" pitchFamily="34" charset="0"/>
              </a:rPr>
              <a:t>Seneca Street - 3rd Avenue to 4th Avenue = 15.3%</a:t>
            </a:r>
          </a:p>
          <a:p>
            <a:r>
              <a:rPr lang="en-US" sz="1200" dirty="0" smtClean="0">
                <a:effectLst/>
                <a:latin typeface="Verdana" panose="020B0604030504040204" pitchFamily="34" charset="0"/>
              </a:rPr>
              <a:t>University Street - 3rd Avenue to 4th Avenue = 10.2%</a:t>
            </a:r>
          </a:p>
          <a:p>
            <a:r>
              <a:rPr lang="en-US" sz="1200" dirty="0" smtClean="0">
                <a:effectLst/>
                <a:latin typeface="Verdana" panose="020B0604030504040204" pitchFamily="34" charset="0"/>
              </a:rPr>
              <a:t>Spring Street - 4th Avenue to 5th Avenue = 10.0%</a:t>
            </a:r>
          </a:p>
          <a:p>
            <a:r>
              <a:rPr lang="en-US" sz="1200" dirty="0" smtClean="0">
                <a:effectLst/>
                <a:latin typeface="Verdana" panose="020B0604030504040204" pitchFamily="34" charset="0"/>
              </a:rPr>
              <a:t>6th Avenue - University Street to Union Street = 8.0%</a:t>
            </a:r>
          </a:p>
          <a:p>
            <a:r>
              <a:rPr lang="en-US" sz="1200" dirty="0" smtClean="0">
                <a:effectLst/>
                <a:latin typeface="Verdana" panose="020B0604030504040204" pitchFamily="34" charset="0"/>
              </a:rPr>
              <a:t>4th Avenue - James Street to Cherry Street = 4.7%</a:t>
            </a:r>
          </a:p>
          <a:p>
            <a:r>
              <a:rPr lang="en-US" sz="1200" dirty="0" smtClean="0">
                <a:effectLst/>
                <a:latin typeface="Verdana" panose="020B0604030504040204" pitchFamily="34" charset="0"/>
              </a:rPr>
              <a:t>4th Avenue - Union Street to University Street = 3.9%</a:t>
            </a:r>
          </a:p>
          <a:p>
            <a:r>
              <a:rPr lang="en-US" sz="1200" dirty="0" smtClean="0">
                <a:effectLst/>
                <a:latin typeface="Verdana" panose="020B0604030504040204" pitchFamily="34" charset="0"/>
              </a:rPr>
              <a:t>6th Avenue - Pike Street to Pine Street= 2.2%</a:t>
            </a:r>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6</a:t>
            </a:fld>
            <a:endParaRPr lang="en-US"/>
          </a:p>
        </p:txBody>
      </p:sp>
    </p:spTree>
    <p:extLst>
      <p:ext uri="{BB962C8B-B14F-4D97-AF65-F5344CB8AC3E}">
        <p14:creationId xmlns:p14="http://schemas.microsoft.com/office/powerpoint/2010/main" val="42270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quite a flying car, but getting pretty close….</a:t>
            </a:r>
          </a:p>
          <a:p>
            <a:endParaRPr lang="en-US" dirty="0" smtClean="0"/>
          </a:p>
          <a:p>
            <a:r>
              <a:rPr lang="en-US" dirty="0" smtClean="0"/>
              <a:t>In Tesla Model S, everything is controlled by</a:t>
            </a:r>
            <a:r>
              <a:rPr lang="en-US" baseline="0" dirty="0" smtClean="0"/>
              <a:t> software.</a:t>
            </a:r>
          </a:p>
          <a:p>
            <a:endParaRPr lang="en-US" baseline="0" dirty="0" smtClean="0"/>
          </a:p>
          <a:p>
            <a:r>
              <a:rPr lang="en-US" baseline="0" dirty="0" smtClean="0"/>
              <a:t>Adjust the feel of the steering: Comfort, Standard of Sports mode.</a:t>
            </a:r>
          </a:p>
          <a:p>
            <a:endParaRPr lang="en-US" baseline="0" dirty="0" smtClean="0"/>
          </a:p>
          <a:p>
            <a:r>
              <a:rPr lang="en-US" baseline="0" dirty="0" smtClean="0"/>
              <a:t>Regenerative braking kicks in by variable amount when releasing the Accelerator pedal – don’t need to use brake pedal.</a:t>
            </a:r>
          </a:p>
          <a:p>
            <a:endParaRPr lang="en-US" baseline="0" dirty="0" smtClean="0"/>
          </a:p>
          <a:p>
            <a:r>
              <a:rPr lang="en-US" baseline="0" dirty="0" smtClean="0"/>
              <a:t>Door handles auto-extend functionality:</a:t>
            </a:r>
          </a:p>
          <a:p>
            <a:r>
              <a:rPr lang="en-US" sz="1200" b="0" i="0" u="none" strike="noStrike" kern="1200" dirty="0" smtClean="0">
                <a:solidFill>
                  <a:schemeClr val="tx1"/>
                </a:solidFill>
                <a:effectLst/>
                <a:latin typeface="+mn-lt"/>
                <a:ea typeface="+mn-ea"/>
                <a:cs typeface="+mn-cs"/>
                <a:hlinkClick r:id="rId3"/>
              </a:rPr>
              <a:t>http://youtu.be/ucwo9hnLiU8</a:t>
            </a:r>
            <a:endParaRPr lang="en-US" sz="1200" b="0" i="0" u="none" strike="noStrike" kern="1200" dirty="0" smtClean="0">
              <a:solidFill>
                <a:schemeClr val="tx1"/>
              </a:solidFill>
              <a:effectLst/>
              <a:latin typeface="+mn-lt"/>
              <a:ea typeface="+mn-ea"/>
              <a:cs typeface="+mn-cs"/>
            </a:endParaRPr>
          </a:p>
          <a:p>
            <a:endParaRPr lang="en-US" dirty="0" smtClean="0"/>
          </a:p>
          <a:p>
            <a:r>
              <a:rPr lang="en-US" dirty="0" smtClean="0"/>
              <a:t>HVAC = </a:t>
            </a:r>
            <a:r>
              <a:rPr lang="en-US" sz="1200" b="0" i="0" kern="1200" dirty="0" smtClean="0">
                <a:solidFill>
                  <a:schemeClr val="tx1"/>
                </a:solidFill>
                <a:effectLst/>
                <a:latin typeface="+mn-lt"/>
                <a:ea typeface="+mn-ea"/>
                <a:cs typeface="+mn-cs"/>
              </a:rPr>
              <a:t>heating, ventilation, and air conditioning.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the key fob looks like the car! How cool is that?</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7</a:t>
            </a:fld>
            <a:endParaRPr lang="en-US"/>
          </a:p>
        </p:txBody>
      </p:sp>
    </p:spTree>
    <p:extLst>
      <p:ext uri="{BB962C8B-B14F-4D97-AF65-F5344CB8AC3E}">
        <p14:creationId xmlns:p14="http://schemas.microsoft.com/office/powerpoint/2010/main" val="321456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Tesla has access</a:t>
            </a:r>
            <a:r>
              <a:rPr lang="en-US" baseline="0" dirty="0" smtClean="0"/>
              <a:t> to c</a:t>
            </a:r>
            <a:r>
              <a:rPr lang="en-US" dirty="0" smtClean="0"/>
              <a:t>omplete fleet size and usage patterns data – not available to any other car manufacturer.</a:t>
            </a:r>
          </a:p>
          <a:p>
            <a:endParaRPr lang="en-US" dirty="0" smtClean="0"/>
          </a:p>
          <a:p>
            <a:r>
              <a:rPr lang="en-US" b="1" dirty="0" smtClean="0"/>
              <a:t>Safety</a:t>
            </a:r>
          </a:p>
          <a:p>
            <a:r>
              <a:rPr lang="en-US" sz="1200" kern="1200" dirty="0" smtClean="0">
                <a:solidFill>
                  <a:schemeClr val="tx1"/>
                </a:solidFill>
                <a:effectLst/>
                <a:latin typeface="+mn-lt"/>
                <a:ea typeface="+mn-ea"/>
                <a:cs typeface="+mn-cs"/>
                <a:hlinkClick r:id="rId3"/>
              </a:rPr>
              <a:t>http://www.gtspirit.com/2013/10/06/tesla-model-s-destroyed-in-the-usa/</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driver of the vehicle that caused the major accident travelled away from the scene in an Ambulance and required hospital attention. The [Tesla driver] continued saying ‘Tesla called my home shortly afterwards saying that they received multiple alarms from the car and wanted to make sure I was ok. They picked up my car free of charge and transported it 50 miles to the nearest service center. They are also arranging a loaner Model S.’ It was also reported that no liquids seeped from the cars batteries.</a:t>
            </a:r>
          </a:p>
          <a:p>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8</a:t>
            </a:fld>
            <a:endParaRPr lang="en-US"/>
          </a:p>
        </p:txBody>
      </p:sp>
    </p:spTree>
    <p:extLst>
      <p:ext uri="{BB962C8B-B14F-4D97-AF65-F5344CB8AC3E}">
        <p14:creationId xmlns:p14="http://schemas.microsoft.com/office/powerpoint/2010/main" val="396107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Milwaukee attorney Vince </a:t>
            </a:r>
            <a:r>
              <a:rPr lang="en-US" sz="1200" b="0" i="0" kern="1200" dirty="0" err="1" smtClean="0">
                <a:solidFill>
                  <a:schemeClr val="tx1"/>
                </a:solidFill>
                <a:effectLst/>
                <a:latin typeface="+mn-lt"/>
                <a:ea typeface="+mn-ea"/>
                <a:cs typeface="+mn-cs"/>
              </a:rPr>
              <a:t>Megna</a:t>
            </a:r>
            <a:r>
              <a:rPr lang="en-US" sz="1200" b="0" i="0" kern="1200" dirty="0" smtClean="0">
                <a:solidFill>
                  <a:schemeClr val="tx1"/>
                </a:solidFill>
                <a:effectLst/>
                <a:latin typeface="+mn-lt"/>
                <a:ea typeface="+mn-ea"/>
                <a:cs typeface="+mn-cs"/>
              </a:rPr>
              <a:t> describes himself </a:t>
            </a:r>
            <a:r>
              <a:rPr lang="en-US" sz="1200" b="0" i="0" kern="1200" baseline="0" dirty="0" smtClean="0">
                <a:solidFill>
                  <a:schemeClr val="tx1"/>
                </a:solidFill>
                <a:effectLst/>
                <a:latin typeface="+mn-lt"/>
                <a:ea typeface="+mn-ea"/>
                <a:cs typeface="+mn-cs"/>
              </a:rPr>
              <a:t>as the</a:t>
            </a:r>
            <a:r>
              <a:rPr lang="en-US" sz="1200" b="0" i="0" kern="1200" dirty="0" smtClean="0">
                <a:solidFill>
                  <a:schemeClr val="tx1"/>
                </a:solidFill>
                <a:effectLst/>
                <a:latin typeface="+mn-lt"/>
                <a:ea typeface="+mn-ea"/>
                <a:cs typeface="+mn-cs"/>
              </a:rPr>
              <a:t> </a:t>
            </a:r>
            <a:r>
              <a:rPr lang="en-US" dirty="0" smtClean="0"/>
              <a:t>“Lemon Law King” of Wisconsin. </a:t>
            </a:r>
            <a:br>
              <a:rPr lang="en-US" dirty="0" smtClean="0"/>
            </a:br>
            <a:r>
              <a:rPr lang="en-US" dirty="0" smtClean="0"/>
              <a:t>He was r</a:t>
            </a:r>
            <a:r>
              <a:rPr lang="en-US" sz="1200" b="0" i="0" kern="1200" dirty="0" smtClean="0">
                <a:solidFill>
                  <a:schemeClr val="tx1"/>
                </a:solidFill>
                <a:effectLst/>
                <a:latin typeface="+mn-lt"/>
                <a:ea typeface="+mn-ea"/>
                <a:cs typeface="+mn-cs"/>
              </a:rPr>
              <a:t>epresenting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physician Robert Montgomery in a claim</a:t>
            </a:r>
            <a:r>
              <a:rPr lang="en-US" sz="1200" b="0" i="0" kern="1200" baseline="0" dirty="0" smtClean="0">
                <a:solidFill>
                  <a:schemeClr val="tx1"/>
                </a:solidFill>
                <a:effectLst/>
                <a:latin typeface="+mn-lt"/>
                <a:ea typeface="+mn-ea"/>
                <a:cs typeface="+mn-cs"/>
              </a:rPr>
              <a:t> that Mr. Montgomery’s Tesla Model S was defective.</a:t>
            </a:r>
          </a:p>
          <a:p>
            <a:r>
              <a:rPr lang="en-US" sz="1200" b="0" i="0" kern="1200" dirty="0" smtClean="0">
                <a:solidFill>
                  <a:schemeClr val="tx1"/>
                </a:solidFill>
                <a:effectLst/>
                <a:latin typeface="+mn-lt"/>
                <a:ea typeface="+mn-ea"/>
                <a:cs typeface="+mn-cs"/>
              </a:rPr>
              <a:t>It's also of interest to note that this particular lawyer filed a lemon law suit against Volvo in February 2013 – </a:t>
            </a:r>
            <a:r>
              <a:rPr lang="en-US" sz="1200" b="0" i="0" u="none" strike="noStrike" kern="1200" dirty="0" smtClean="0">
                <a:solidFill>
                  <a:schemeClr val="tx1"/>
                </a:solidFill>
                <a:effectLst/>
                <a:latin typeface="+mn-lt"/>
                <a:ea typeface="+mn-ea"/>
                <a:cs typeface="+mn-cs"/>
                <a:hlinkClick r:id="rId3"/>
              </a:rPr>
              <a:t>on behalf of the very same client</a:t>
            </a:r>
            <a:r>
              <a:rPr lang="en-US" sz="1200" b="0" i="0" kern="1200" dirty="0" smtClean="0">
                <a:solidFill>
                  <a:schemeClr val="tx1"/>
                </a:solidFill>
                <a:effectLst/>
                <a:latin typeface="+mn-lt"/>
                <a:ea typeface="+mn-ea"/>
                <a:cs typeface="+mn-cs"/>
              </a:rPr>
              <a:t>.</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Moral of the story: Don’t try to commit fraud against a car which has full telemetry data collection!</a:t>
            </a:r>
            <a:endParaRPr lang="en-US" dirty="0"/>
          </a:p>
        </p:txBody>
      </p:sp>
      <p:sp>
        <p:nvSpPr>
          <p:cNvPr id="4" name="Slide Number Placeholder 3"/>
          <p:cNvSpPr>
            <a:spLocks noGrp="1"/>
          </p:cNvSpPr>
          <p:nvPr>
            <p:ph type="sldNum" sz="quarter" idx="10"/>
          </p:nvPr>
        </p:nvSpPr>
        <p:spPr/>
        <p:txBody>
          <a:bodyPr/>
          <a:lstStyle/>
          <a:p>
            <a:fld id="{E00ED576-49F5-4408-8D7A-1FE6F53184D2}" type="slidenum">
              <a:rPr lang="en-US" smtClean="0"/>
              <a:t>9</a:t>
            </a:fld>
            <a:endParaRPr lang="en-US"/>
          </a:p>
        </p:txBody>
      </p:sp>
    </p:spTree>
    <p:extLst>
      <p:ext uri="{BB962C8B-B14F-4D97-AF65-F5344CB8AC3E}">
        <p14:creationId xmlns:p14="http://schemas.microsoft.com/office/powerpoint/2010/main" val="335009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We saw James Bond driving car remotely in 1997 movie Tomorrow Never Dies.</a:t>
            </a:r>
          </a:p>
          <a:p>
            <a:r>
              <a:rPr lang="en-US" sz="1200" kern="1200" baseline="0" dirty="0" smtClean="0">
                <a:solidFill>
                  <a:schemeClr val="tx1"/>
                </a:solidFill>
                <a:effectLst/>
                <a:latin typeface="+mn-lt"/>
                <a:ea typeface="+mn-ea"/>
                <a:cs typeface="+mn-cs"/>
              </a:rPr>
              <a:t>Compare with prototype </a:t>
            </a:r>
            <a:r>
              <a:rPr lang="en-US" sz="1200" kern="1200" baseline="0" dirty="0" err="1" smtClean="0">
                <a:solidFill>
                  <a:schemeClr val="tx1"/>
                </a:solidFill>
                <a:effectLst/>
                <a:latin typeface="+mn-lt"/>
                <a:ea typeface="+mn-ea"/>
                <a:cs typeface="+mn-cs"/>
              </a:rPr>
              <a:t>iDriver</a:t>
            </a:r>
            <a:r>
              <a:rPr lang="en-US" sz="1200" kern="1200" baseline="0" dirty="0" smtClean="0">
                <a:solidFill>
                  <a:schemeClr val="tx1"/>
                </a:solidFill>
                <a:effectLst/>
                <a:latin typeface="+mn-lt"/>
                <a:ea typeface="+mn-ea"/>
                <a:cs typeface="+mn-cs"/>
              </a:rPr>
              <a:t> app demonstrated by </a:t>
            </a:r>
            <a:r>
              <a:rPr lang="en-US" sz="1200" kern="1200" dirty="0" smtClean="0">
                <a:solidFill>
                  <a:schemeClr val="tx1"/>
                </a:solidFill>
                <a:latin typeface="+mn-lt"/>
                <a:ea typeface="+mn-ea"/>
                <a:cs typeface="+mn-cs"/>
              </a:rPr>
              <a:t>Artificial Intelligence Group at </a:t>
            </a:r>
            <a:r>
              <a:rPr lang="en-US" sz="1200" kern="1200" dirty="0" err="1" smtClean="0">
                <a:solidFill>
                  <a:schemeClr val="tx1"/>
                </a:solidFill>
                <a:latin typeface="+mn-lt"/>
                <a:ea typeface="+mn-ea"/>
                <a:cs typeface="+mn-cs"/>
              </a:rPr>
              <a:t>Freie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Universität</a:t>
            </a:r>
            <a:r>
              <a:rPr lang="en-US" sz="1200" kern="1200" dirty="0" smtClean="0">
                <a:solidFill>
                  <a:schemeClr val="tx1"/>
                </a:solidFill>
                <a:latin typeface="+mn-lt"/>
                <a:ea typeface="+mn-ea"/>
                <a:cs typeface="+mn-cs"/>
              </a:rPr>
              <a:t> in Berlin. </a:t>
            </a:r>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http://www.technovelgy.com/ct/Science-Fiction-News.asp?NewsNum=2627</a:t>
            </a:r>
            <a:br>
              <a:rPr lang="en-US" sz="1200" kern="1200" dirty="0" smtClean="0">
                <a:solidFill>
                  <a:schemeClr val="tx1"/>
                </a:solidFill>
                <a:effectLst/>
                <a:latin typeface="+mn-lt"/>
                <a:ea typeface="+mn-ea"/>
                <a:cs typeface="+mn-cs"/>
              </a:rPr>
            </a:br>
            <a:endParaRPr lang="en-US" dirty="0" smtClean="0"/>
          </a:p>
          <a:p>
            <a:r>
              <a:rPr lang="en-US" dirty="0" smtClean="0"/>
              <a:t>Various </a:t>
            </a:r>
            <a:r>
              <a:rPr lang="en-US" dirty="0" smtClean="0"/>
              <a:t>remote status monitoring and control functions available through</a:t>
            </a:r>
            <a:r>
              <a:rPr lang="en-US" baseline="0" dirty="0" smtClean="0"/>
              <a:t> Tesla Model S REST API.</a:t>
            </a:r>
            <a:endParaRPr lang="en-US" dirty="0" smtClean="0"/>
          </a:p>
          <a:p>
            <a:r>
              <a:rPr lang="en-US" dirty="0" smtClean="0"/>
              <a:t>Unofficial documentation of</a:t>
            </a:r>
            <a:r>
              <a:rPr lang="en-US" baseline="0" dirty="0" smtClean="0"/>
              <a:t> the </a:t>
            </a:r>
            <a:r>
              <a:rPr lang="en-US" sz="1200" kern="1200" dirty="0" smtClean="0">
                <a:solidFill>
                  <a:schemeClr val="tx1"/>
                </a:solidFill>
                <a:effectLst/>
                <a:latin typeface="+mn-lt"/>
                <a:ea typeface="+mn-ea"/>
                <a:cs typeface="+mn-cs"/>
              </a:rPr>
              <a:t>Tesla Model S REST API is available here: </a:t>
            </a:r>
            <a:r>
              <a:rPr lang="en-US" sz="1200" kern="1200" dirty="0" smtClean="0">
                <a:solidFill>
                  <a:schemeClr val="tx1"/>
                </a:solidFill>
                <a:effectLst/>
                <a:latin typeface="+mn-lt"/>
                <a:ea typeface="+mn-ea"/>
                <a:cs typeface="+mn-cs"/>
                <a:hlinkClick r:id="rId3"/>
              </a:rPr>
              <a:t>http://docs.timdorr.apiary.io/</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many ways, these remote control apps provide a case study in the exploration</a:t>
            </a:r>
            <a:r>
              <a:rPr lang="en-US" sz="1200" kern="1200" baseline="0" dirty="0" smtClean="0">
                <a:solidFill>
                  <a:schemeClr val="tx1"/>
                </a:solidFill>
                <a:effectLst/>
                <a:latin typeface="+mn-lt"/>
                <a:ea typeface="+mn-ea"/>
                <a:cs typeface="+mn-cs"/>
              </a:rPr>
              <a:t> of what types of remote-control functions are useful in a connected car. </a:t>
            </a:r>
          </a:p>
          <a:p>
            <a:endParaRPr lang="en-US" sz="1200" kern="1200" dirty="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Some</a:t>
            </a:r>
            <a:r>
              <a:rPr lang="en-US" sz="1200" kern="1200" baseline="0" dirty="0" smtClean="0">
                <a:solidFill>
                  <a:schemeClr val="tx1"/>
                </a:solidFill>
                <a:effectLst/>
                <a:latin typeface="+mn-lt"/>
                <a:ea typeface="+mn-ea"/>
                <a:cs typeface="+mn-cs"/>
              </a:rPr>
              <a:t> cars already have Automated Self-Park functions, which in some ways is functionally similar to RC driving!</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0ED576-49F5-4408-8D7A-1FE6F53184D2}" type="slidenum">
              <a:rPr lang="en-US" smtClean="0"/>
              <a:t>10</a:t>
            </a:fld>
            <a:endParaRPr lang="en-US"/>
          </a:p>
        </p:txBody>
      </p:sp>
    </p:spTree>
    <p:extLst>
      <p:ext uri="{BB962C8B-B14F-4D97-AF65-F5344CB8AC3E}">
        <p14:creationId xmlns:p14="http://schemas.microsoft.com/office/powerpoint/2010/main" val="116610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18" name="TextBox 17"/>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51998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7473465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
        <p:nvSpPr>
          <p:cNvPr id="10" name="TextBox 9"/>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84785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4109602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TextBox 9"/>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913099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8" name="TextBox 7"/>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399906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830905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61744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806" y="168729"/>
            <a:ext cx="8596668" cy="974271"/>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677334" y="1420587"/>
            <a:ext cx="8596668" cy="462077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30727924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A31E5E-BA64-4308-BEF5-A62B436A2F0D}"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ED7071-FDD2-425D-9600-AAD25DFA9E4A}" type="slidenum">
              <a:rPr lang="en-US" smtClean="0"/>
              <a:t>‹#›</a:t>
            </a:fld>
            <a:endParaRPr lang="en-US"/>
          </a:p>
        </p:txBody>
      </p:sp>
      <p:sp>
        <p:nvSpPr>
          <p:cNvPr id="7" name="TextBox 6"/>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5846132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528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1812471"/>
            <a:ext cx="4184035" cy="422889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089970" y="1812471"/>
            <a:ext cx="4184034" cy="422889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01A31E5E-BA64-4308-BEF5-A62B436A2F0D}"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ED7071-FDD2-425D-9600-AAD25DFA9E4A}" type="slidenum">
              <a:rPr lang="en-US" smtClean="0"/>
              <a:t>‹#›</a:t>
            </a:fld>
            <a:endParaRPr lang="en-US"/>
          </a:p>
        </p:txBody>
      </p:sp>
      <p:sp>
        <p:nvSpPr>
          <p:cNvPr id="8" name="TextBox 7"/>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335682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5794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1752766"/>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75745" y="2514251"/>
            <a:ext cx="4185623" cy="3527111"/>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088383" y="1752766"/>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514251"/>
            <a:ext cx="4185617" cy="3527111"/>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01A31E5E-BA64-4308-BEF5-A62B436A2F0D}" type="datetimeFigureOut">
              <a:rPr lang="en-US" smtClean="0"/>
              <a:t>6/3/2014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ED7071-FDD2-425D-9600-AAD25DFA9E4A}" type="slidenum">
              <a:rPr lang="en-US" smtClean="0"/>
              <a:t>‹#›</a:t>
            </a:fld>
            <a:endParaRPr lang="en-US"/>
          </a:p>
        </p:txBody>
      </p:sp>
      <p:sp>
        <p:nvSpPr>
          <p:cNvPr id="10" name="TextBox 9"/>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6130018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3643"/>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1A31E5E-BA64-4308-BEF5-A62B436A2F0D}" type="datetimeFigureOut">
              <a:rPr lang="en-US" smtClean="0"/>
              <a:t>6/3/2014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ED7071-FDD2-425D-9600-AAD25DFA9E4A}" type="slidenum">
              <a:rPr lang="en-US" smtClean="0"/>
              <a:t>‹#›</a:t>
            </a:fld>
            <a:endParaRPr lang="en-US"/>
          </a:p>
        </p:txBody>
      </p:sp>
    </p:spTree>
    <p:extLst>
      <p:ext uri="{BB962C8B-B14F-4D97-AF65-F5344CB8AC3E}">
        <p14:creationId xmlns:p14="http://schemas.microsoft.com/office/powerpoint/2010/main" val="37983326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A31E5E-BA64-4308-BEF5-A62B436A2F0D}" type="datetimeFigureOut">
              <a:rPr lang="en-US" smtClean="0"/>
              <a:t>6/3/2014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ED7071-FDD2-425D-9600-AAD25DFA9E4A}" type="slidenum">
              <a:rPr lang="en-US" smtClean="0"/>
              <a:t>‹#›</a:t>
            </a:fld>
            <a:endParaRPr lang="en-US"/>
          </a:p>
        </p:txBody>
      </p:sp>
      <p:sp>
        <p:nvSpPr>
          <p:cNvPr id="5" name="TextBox 4"/>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11863110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A31E5E-BA64-4308-BEF5-A62B436A2F0D}"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ED7071-FDD2-425D-9600-AAD25DFA9E4A}" type="slidenum">
              <a:rPr lang="en-US" smtClean="0"/>
              <a:t>‹#›</a:t>
            </a:fld>
            <a:endParaRPr lang="en-US"/>
          </a:p>
        </p:txBody>
      </p:sp>
      <p:sp>
        <p:nvSpPr>
          <p:cNvPr id="8" name="TextBox 7"/>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2139943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A31E5E-BA64-4308-BEF5-A62B436A2F0D}"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ED7071-FDD2-425D-9600-AAD25DFA9E4A}" type="slidenum">
              <a:rPr lang="en-US" smtClean="0"/>
              <a:t>‹#›</a:t>
            </a:fld>
            <a:endParaRPr lang="en-US"/>
          </a:p>
        </p:txBody>
      </p:sp>
      <p:sp>
        <p:nvSpPr>
          <p:cNvPr id="8" name="TextBox 7"/>
          <p:cNvSpPr txBox="1"/>
          <p:nvPr userDrawn="1"/>
        </p:nvSpPr>
        <p:spPr>
          <a:xfrm>
            <a:off x="10541727" y="13061"/>
            <a:ext cx="1619795" cy="215444"/>
          </a:xfrm>
          <a:prstGeom prst="rect">
            <a:avLst/>
          </a:prstGeom>
          <a:noFill/>
        </p:spPr>
        <p:txBody>
          <a:bodyPr wrap="square" rtlCol="0">
            <a:spAutoFit/>
          </a:bodyPr>
          <a:lstStyle/>
          <a:p>
            <a:pPr algn="ctr"/>
            <a:r>
              <a:rPr lang="en-US" sz="800" dirty="0" smtClean="0"/>
              <a:t>Copyright © 2014 Jorgen Thelin</a:t>
            </a:r>
            <a:endParaRPr lang="en-US" sz="800" dirty="0"/>
          </a:p>
        </p:txBody>
      </p:sp>
    </p:spTree>
    <p:extLst>
      <p:ext uri="{BB962C8B-B14F-4D97-AF65-F5344CB8AC3E}">
        <p14:creationId xmlns:p14="http://schemas.microsoft.com/office/powerpoint/2010/main" val="29945818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A31E5E-BA64-4308-BEF5-A62B436A2F0D}" type="datetimeFigureOut">
              <a:rPr lang="en-US" smtClean="0"/>
              <a:t>6/3/2014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FED7071-FDD2-425D-9600-AAD25DFA9E4A}" type="slidenum">
              <a:rPr lang="en-US" smtClean="0"/>
              <a:t>‹#›</a:t>
            </a:fld>
            <a:endParaRPr lang="en-US"/>
          </a:p>
        </p:txBody>
      </p:sp>
    </p:spTree>
    <p:extLst>
      <p:ext uri="{BB962C8B-B14F-4D97-AF65-F5344CB8AC3E}">
        <p14:creationId xmlns:p14="http://schemas.microsoft.com/office/powerpoint/2010/main" val="366238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technovelgy.com/ct/Science-Fiction-News.asp?NewsNum=2627"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http://docs.timdorr.apiary.i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jeffjonas.typepad.com/jeff_jonas/2009/08/your-movements-speak-for-themselves-spacetime-travel-data-is-analytic-superfood.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artner.com/it-glossary/internet-of-thing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www.teslamotors.com/models/photo-galler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hyperlink" Target="http://www.teslamotorsclub.com/showthread.php/9997-Connectivity-service-plan-upgradability-speed/page7" TargetMode="External"/><Relationship Id="rId7" Type="http://schemas.openxmlformats.org/officeDocument/2006/relationships/hyperlink" Target="http://www.cypress.com/?rID=7083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blogs.nvidia.com/blog/2012/11/13/nvidia-tegra-powered-model-s-racking-up-car-of-the-year-titles/" TargetMode="External"/><Relationship Id="rId5" Type="http://schemas.openxmlformats.org/officeDocument/2006/relationships/hyperlink" Target="http://www.nvidia.com/object/automotive-infotainment-navigation.html" TargetMode="External"/><Relationship Id="rId4" Type="http://schemas.openxmlformats.org/officeDocument/2006/relationships/hyperlink" Target="http://www.pcworld.com/article/260883/tesla_cto_talks_model_s_batteries_and_incar_linu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ucwo9hnLiU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hyperlink" Target="http://www.gtspirit.com/2013/10/06/tesla-model-s-destroyed-in-the-us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www.nytimes.com/2013/02/10/automobiles/stalled-on-the-ev-highway.html" TargetMode="External"/><Relationship Id="rId7"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teslamotors.com/blog/when-life-gives-you-lemons" TargetMode="External"/><Relationship Id="rId5" Type="http://schemas.openxmlformats.org/officeDocument/2006/relationships/hyperlink" Target="http://www.teslamotors.com/blog/most-peculiar-test-drive-follow" TargetMode="External"/><Relationship Id="rId4" Type="http://schemas.openxmlformats.org/officeDocument/2006/relationships/hyperlink" Target="http://www.teslamotors.com/blog/most-peculiar-test-dr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6948" y="1634546"/>
            <a:ext cx="5338321"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The Internet of </a:t>
            </a:r>
            <a:endParaRPr lang="en-US" sz="5400" b="1" dirty="0">
              <a:ln w="22225">
                <a:solidFill>
                  <a:schemeClr val="accent2"/>
                </a:solidFill>
                <a:prstDash val="solid"/>
              </a:ln>
              <a:solidFill>
                <a:schemeClr val="accent2">
                  <a:lumMod val="40000"/>
                  <a:lumOff val="60000"/>
                </a:schemeClr>
              </a:solidFill>
            </a:endParaRPr>
          </a:p>
        </p:txBody>
      </p:sp>
      <p:sp>
        <p:nvSpPr>
          <p:cNvPr id="3" name="Rectangle 2"/>
          <p:cNvSpPr/>
          <p:nvPr/>
        </p:nvSpPr>
        <p:spPr>
          <a:xfrm>
            <a:off x="6169202" y="1634546"/>
            <a:ext cx="1571264"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Cars</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5" name="Rectangle 4"/>
          <p:cNvSpPr/>
          <p:nvPr/>
        </p:nvSpPr>
        <p:spPr>
          <a:xfrm>
            <a:off x="6065269" y="990664"/>
            <a:ext cx="2169184" cy="9233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Things</a:t>
            </a:r>
            <a:endParaRPr lang="en-US" sz="5400" b="0" cap="none" spc="0" dirty="0">
              <a:ln w="0"/>
              <a:gradFill>
                <a:gsLst>
                  <a:gs pos="21000">
                    <a:srgbClr val="53575C"/>
                  </a:gs>
                  <a:gs pos="88000">
                    <a:srgbClr val="C5C7CA"/>
                  </a:gs>
                </a:gsLst>
                <a:lin ang="5400000"/>
              </a:gradFill>
              <a:effectLst/>
            </a:endParaRPr>
          </a:p>
        </p:txBody>
      </p:sp>
      <p:sp>
        <p:nvSpPr>
          <p:cNvPr id="6" name="TextBox 5"/>
          <p:cNvSpPr txBox="1"/>
          <p:nvPr/>
        </p:nvSpPr>
        <p:spPr>
          <a:xfrm>
            <a:off x="726948" y="3201758"/>
            <a:ext cx="8570231" cy="646331"/>
          </a:xfrm>
          <a:prstGeom prst="rect">
            <a:avLst/>
          </a:prstGeom>
          <a:noFill/>
        </p:spPr>
        <p:txBody>
          <a:bodyPr wrap="none" rtlCol="0">
            <a:spAutoFit/>
          </a:bodyPr>
          <a:lstStyle/>
          <a:p>
            <a:r>
              <a:rPr lang="en-US" sz="3600" dirty="0" smtClean="0">
                <a:solidFill>
                  <a:schemeClr val="accent2"/>
                </a:solidFill>
              </a:rPr>
              <a:t>Towards the future of the connected car</a:t>
            </a:r>
            <a:endParaRPr lang="en-US" sz="3600" dirty="0">
              <a:solidFill>
                <a:schemeClr val="accent2"/>
              </a:solidFill>
            </a:endParaRPr>
          </a:p>
        </p:txBody>
      </p:sp>
      <p:sp>
        <p:nvSpPr>
          <p:cNvPr id="4" name="TextBox 3"/>
          <p:cNvSpPr txBox="1"/>
          <p:nvPr/>
        </p:nvSpPr>
        <p:spPr>
          <a:xfrm>
            <a:off x="842963" y="5586413"/>
            <a:ext cx="8258175" cy="400110"/>
          </a:xfrm>
          <a:prstGeom prst="rect">
            <a:avLst/>
          </a:prstGeom>
          <a:noFill/>
        </p:spPr>
        <p:txBody>
          <a:bodyPr wrap="square" rtlCol="0">
            <a:spAutoFit/>
          </a:bodyPr>
          <a:lstStyle/>
          <a:p>
            <a:r>
              <a:rPr lang="en-US" sz="2000" dirty="0" smtClean="0">
                <a:solidFill>
                  <a:schemeClr val="accent2"/>
                </a:solidFill>
              </a:rPr>
              <a:t>Jorgen Thelin</a:t>
            </a:r>
          </a:p>
        </p:txBody>
      </p:sp>
    </p:spTree>
    <p:extLst>
      <p:ext uri="{BB962C8B-B14F-4D97-AF65-F5344CB8AC3E}">
        <p14:creationId xmlns:p14="http://schemas.microsoft.com/office/powerpoint/2010/main" val="8689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10" presetClass="exit" presetSubtype="0" fill="hold" grpId="0"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92" y="122904"/>
            <a:ext cx="8596668" cy="925286"/>
          </a:xfrm>
        </p:spPr>
        <p:txBody>
          <a:bodyPr/>
          <a:lstStyle/>
          <a:p>
            <a:r>
              <a:rPr lang="en-US" dirty="0" smtClean="0"/>
              <a:t>A Remote Control Car?</a:t>
            </a:r>
            <a:endParaRPr lang="en-US" dirty="0"/>
          </a:p>
        </p:txBody>
      </p:sp>
      <p:sp>
        <p:nvSpPr>
          <p:cNvPr id="3" name="Content Placeholder 2"/>
          <p:cNvSpPr>
            <a:spLocks noGrp="1"/>
          </p:cNvSpPr>
          <p:nvPr>
            <p:ph sz="half" idx="1"/>
          </p:nvPr>
        </p:nvSpPr>
        <p:spPr>
          <a:xfrm>
            <a:off x="265471" y="660841"/>
            <a:ext cx="5783637" cy="1982886"/>
          </a:xfrm>
        </p:spPr>
        <p:txBody>
          <a:bodyPr>
            <a:noAutofit/>
          </a:bodyPr>
          <a:lstStyle/>
          <a:p>
            <a:r>
              <a:rPr lang="en-US" sz="1600" dirty="0" smtClean="0"/>
              <a:t>Internet connectivity enables remote monitoring and limited control of the vehicle</a:t>
            </a:r>
            <a:r>
              <a:rPr lang="en-US" sz="1600" dirty="0" smtClean="0"/>
              <a:t>.</a:t>
            </a:r>
          </a:p>
          <a:p>
            <a:pPr lvl="1"/>
            <a:r>
              <a:rPr lang="en-US" sz="1400" dirty="0" smtClean="0"/>
              <a:t>Safety interlocks disable remote control </a:t>
            </a:r>
            <a:r>
              <a:rPr lang="en-US" sz="1400" dirty="0" err="1" smtClean="0"/>
              <a:t>fucntions</a:t>
            </a:r>
            <a:r>
              <a:rPr lang="en-US" sz="1400" dirty="0" smtClean="0"/>
              <a:t> while car is in motion.</a:t>
            </a:r>
            <a:endParaRPr lang="en-US" sz="1400" dirty="0" smtClean="0"/>
          </a:p>
          <a:p>
            <a:r>
              <a:rPr lang="en-US" sz="1400" dirty="0" smtClean="0"/>
              <a:t>But no RC driving! </a:t>
            </a:r>
            <a:endParaRPr lang="en-US" sz="1400" dirty="0" smtClean="0"/>
          </a:p>
          <a:p>
            <a:pPr lvl="1"/>
            <a:r>
              <a:rPr lang="en-US" sz="1400" dirty="0" smtClean="0"/>
              <a:t>Well, at least not </a:t>
            </a:r>
            <a:r>
              <a:rPr lang="en-US" sz="1400" dirty="0" smtClean="0"/>
              <a:t>yet ... !</a:t>
            </a:r>
            <a:br>
              <a:rPr lang="en-US" sz="1400" dirty="0" smtClean="0"/>
            </a:br>
            <a:r>
              <a:rPr lang="en-US" sz="1100" dirty="0">
                <a:solidFill>
                  <a:schemeClr val="tx1"/>
                </a:solidFill>
                <a:hlinkClick r:id="rId3"/>
              </a:rPr>
              <a:t>http://</a:t>
            </a:r>
            <a:r>
              <a:rPr lang="en-US" sz="1100" dirty="0" smtClean="0">
                <a:solidFill>
                  <a:schemeClr val="tx1"/>
                </a:solidFill>
                <a:hlinkClick r:id="rId3"/>
              </a:rPr>
              <a:t>www.technovelgy.com/ct/Science-Fiction-News.asp?NewsNum=2627</a:t>
            </a:r>
            <a:endParaRPr lang="en-US" sz="1100" dirty="0"/>
          </a:p>
        </p:txBody>
      </p:sp>
      <p:sp>
        <p:nvSpPr>
          <p:cNvPr id="4" name="Content Placeholder 3"/>
          <p:cNvSpPr>
            <a:spLocks noGrp="1"/>
          </p:cNvSpPr>
          <p:nvPr>
            <p:ph sz="half" idx="2"/>
          </p:nvPr>
        </p:nvSpPr>
        <p:spPr>
          <a:xfrm>
            <a:off x="6256798" y="122904"/>
            <a:ext cx="4184034" cy="6735096"/>
          </a:xfrm>
        </p:spPr>
        <p:txBody>
          <a:bodyPr anchor="ctr">
            <a:noAutofit/>
          </a:bodyPr>
          <a:lstStyle/>
          <a:p>
            <a:pPr marL="0" indent="0">
              <a:buNone/>
            </a:pPr>
            <a:r>
              <a:rPr lang="en-US" sz="1000" b="1" dirty="0"/>
              <a:t>Tesla Model S </a:t>
            </a:r>
            <a:r>
              <a:rPr lang="en-US" sz="1000" b="1" dirty="0" smtClean="0"/>
              <a:t>-- REST API</a:t>
            </a:r>
          </a:p>
          <a:p>
            <a:pPr fontAlgn="ctr"/>
            <a:r>
              <a:rPr lang="en-US" sz="1000" dirty="0" smtClean="0"/>
              <a:t>Vehicle </a:t>
            </a:r>
            <a:r>
              <a:rPr lang="en-US" sz="1000" dirty="0"/>
              <a:t>Status</a:t>
            </a:r>
          </a:p>
          <a:p>
            <a:pPr lvl="1" fontAlgn="ctr"/>
            <a:r>
              <a:rPr lang="en-US" sz="1000" dirty="0"/>
              <a:t>Is mobile access enabled</a:t>
            </a:r>
          </a:p>
          <a:p>
            <a:pPr lvl="1" fontAlgn="ctr"/>
            <a:r>
              <a:rPr lang="en-US" sz="1000" dirty="0"/>
              <a:t>Charge state</a:t>
            </a:r>
          </a:p>
          <a:p>
            <a:pPr lvl="1" fontAlgn="ctr"/>
            <a:r>
              <a:rPr lang="en-US" sz="1000" dirty="0"/>
              <a:t>Climate controls state</a:t>
            </a:r>
          </a:p>
          <a:p>
            <a:pPr lvl="1" fontAlgn="ctr"/>
            <a:r>
              <a:rPr lang="en-US" sz="1000" dirty="0"/>
              <a:t>Driving state and location</a:t>
            </a:r>
          </a:p>
          <a:p>
            <a:pPr lvl="1" fontAlgn="ctr"/>
            <a:r>
              <a:rPr lang="en-US" sz="1000" dirty="0"/>
              <a:t>GUI settings (preferences)</a:t>
            </a:r>
          </a:p>
          <a:p>
            <a:pPr lvl="1" fontAlgn="ctr"/>
            <a:r>
              <a:rPr lang="en-US" sz="1000" dirty="0"/>
              <a:t>Vehicle state [Doors open</a:t>
            </a:r>
          </a:p>
          <a:p>
            <a:pPr fontAlgn="ctr"/>
            <a:r>
              <a:rPr lang="en-US" sz="1000" dirty="0"/>
              <a:t>Vehicle </a:t>
            </a:r>
            <a:r>
              <a:rPr lang="en-US" sz="1000" dirty="0" smtClean="0"/>
              <a:t>Control Commands</a:t>
            </a:r>
            <a:endParaRPr lang="en-US" sz="1000" dirty="0"/>
          </a:p>
          <a:p>
            <a:pPr lvl="1" fontAlgn="ctr"/>
            <a:r>
              <a:rPr lang="en-US" sz="1000" dirty="0"/>
              <a:t>Open charge port door</a:t>
            </a:r>
          </a:p>
          <a:p>
            <a:pPr lvl="1" fontAlgn="ctr"/>
            <a:r>
              <a:rPr lang="en-US" sz="1000" dirty="0"/>
              <a:t>Set charge mode to standard</a:t>
            </a:r>
          </a:p>
          <a:p>
            <a:pPr lvl="1" fontAlgn="ctr"/>
            <a:r>
              <a:rPr lang="en-US" sz="1000" dirty="0"/>
              <a:t>Set charge mode to max-range</a:t>
            </a:r>
          </a:p>
          <a:p>
            <a:pPr lvl="1" fontAlgn="ctr"/>
            <a:r>
              <a:rPr lang="en-US" sz="1000" dirty="0"/>
              <a:t>Set charge limit to X %</a:t>
            </a:r>
          </a:p>
          <a:p>
            <a:pPr lvl="1" fontAlgn="ctr"/>
            <a:r>
              <a:rPr lang="en-US" sz="1000" dirty="0"/>
              <a:t>Start charge</a:t>
            </a:r>
          </a:p>
          <a:p>
            <a:pPr lvl="1" fontAlgn="ctr"/>
            <a:r>
              <a:rPr lang="en-US" sz="1000" dirty="0"/>
              <a:t>Stop charge</a:t>
            </a:r>
          </a:p>
          <a:p>
            <a:pPr lvl="1" fontAlgn="ctr"/>
            <a:r>
              <a:rPr lang="en-US" sz="1000" dirty="0"/>
              <a:t>Flash lights</a:t>
            </a:r>
          </a:p>
          <a:p>
            <a:pPr lvl="1" fontAlgn="ctr"/>
            <a:r>
              <a:rPr lang="en-US" sz="1000" dirty="0"/>
              <a:t>Honk horn</a:t>
            </a:r>
          </a:p>
          <a:p>
            <a:pPr lvl="1" fontAlgn="ctr"/>
            <a:r>
              <a:rPr lang="en-US" sz="1000" dirty="0"/>
              <a:t>Lock doors</a:t>
            </a:r>
          </a:p>
          <a:p>
            <a:pPr lvl="1" fontAlgn="ctr"/>
            <a:r>
              <a:rPr lang="en-US" sz="1000" dirty="0"/>
              <a:t>Unlock doors</a:t>
            </a:r>
          </a:p>
          <a:p>
            <a:pPr lvl="1" fontAlgn="ctr"/>
            <a:r>
              <a:rPr lang="en-US" sz="1000" dirty="0"/>
              <a:t>Sun roof control [open / close / vent]</a:t>
            </a:r>
          </a:p>
          <a:p>
            <a:pPr lvl="1" fontAlgn="ctr"/>
            <a:r>
              <a:rPr lang="en-US" sz="1000" dirty="0"/>
              <a:t>Set AC target temperature</a:t>
            </a:r>
          </a:p>
          <a:p>
            <a:pPr lvl="1" fontAlgn="ctr"/>
            <a:r>
              <a:rPr lang="en-US" sz="1000" dirty="0"/>
              <a:t>Start AC</a:t>
            </a:r>
          </a:p>
          <a:p>
            <a:pPr lvl="1" fontAlgn="ctr"/>
            <a:r>
              <a:rPr lang="en-US" sz="1000" dirty="0"/>
              <a:t>Stop </a:t>
            </a:r>
            <a:r>
              <a:rPr lang="en-US" sz="1000" dirty="0" smtClean="0"/>
              <a:t>AC</a:t>
            </a:r>
          </a:p>
          <a:p>
            <a:pPr marL="0" indent="0" fontAlgn="ctr">
              <a:buNone/>
            </a:pPr>
            <a:r>
              <a:rPr lang="en-US" sz="1000" dirty="0" smtClean="0"/>
              <a:t>Unofficial </a:t>
            </a:r>
            <a:r>
              <a:rPr lang="en-US" sz="1000" dirty="0"/>
              <a:t>docs: </a:t>
            </a:r>
            <a:r>
              <a:rPr lang="en-US" sz="1000" dirty="0" smtClean="0"/>
              <a:t/>
            </a:r>
            <a:br>
              <a:rPr lang="en-US" sz="1000" dirty="0" smtClean="0"/>
            </a:br>
            <a:r>
              <a:rPr lang="en-US" sz="1000" dirty="0" smtClean="0">
                <a:solidFill>
                  <a:schemeClr val="tx1"/>
                </a:solidFill>
                <a:hlinkClick r:id="rId4"/>
              </a:rPr>
              <a:t>http</a:t>
            </a:r>
            <a:r>
              <a:rPr lang="en-US" sz="1000" dirty="0">
                <a:solidFill>
                  <a:schemeClr val="tx1"/>
                </a:solidFill>
                <a:hlinkClick r:id="rId4"/>
              </a:rPr>
              <a:t>://docs.timdorr.apiary.io</a:t>
            </a:r>
            <a:r>
              <a:rPr lang="en-US" sz="1000" dirty="0" smtClean="0">
                <a:solidFill>
                  <a:schemeClr val="tx1"/>
                </a:solidFill>
                <a:hlinkClick r:id="rId4"/>
              </a:rPr>
              <a:t>/</a:t>
            </a:r>
            <a:endParaRPr lang="en-US" sz="10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33" y="2661312"/>
            <a:ext cx="2405130" cy="4114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084" y="2661312"/>
            <a:ext cx="2405129" cy="4114800"/>
          </a:xfrm>
          <a:prstGeom prst="rect">
            <a:avLst/>
          </a:prstGeom>
        </p:spPr>
      </p:pic>
      <p:sp>
        <p:nvSpPr>
          <p:cNvPr id="9" name="Rectangle 8"/>
          <p:cNvSpPr/>
          <p:nvPr/>
        </p:nvSpPr>
        <p:spPr>
          <a:xfrm rot="16200000">
            <a:off x="-828835" y="5269943"/>
            <a:ext cx="2750728" cy="261610"/>
          </a:xfrm>
          <a:prstGeom prst="rect">
            <a:avLst/>
          </a:prstGeom>
        </p:spPr>
        <p:txBody>
          <a:bodyPr wrap="square">
            <a:spAutoFit/>
          </a:bodyPr>
          <a:lstStyle/>
          <a:p>
            <a:r>
              <a:rPr lang="en-US" sz="1100" dirty="0"/>
              <a:t>Source: Tesla </a:t>
            </a:r>
            <a:r>
              <a:rPr lang="en-US" sz="1100" dirty="0" smtClean="0"/>
              <a:t>Motors</a:t>
            </a:r>
            <a:endParaRPr lang="en-US" sz="1100" dirty="0"/>
          </a:p>
        </p:txBody>
      </p:sp>
    </p:spTree>
    <p:extLst>
      <p:ext uri="{BB962C8B-B14F-4D97-AF65-F5344CB8AC3E}">
        <p14:creationId xmlns:p14="http://schemas.microsoft.com/office/powerpoint/2010/main" val="31535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Privacy?</a:t>
            </a:r>
            <a:endParaRPr lang="en-US" dirty="0"/>
          </a:p>
        </p:txBody>
      </p:sp>
      <p:sp>
        <p:nvSpPr>
          <p:cNvPr id="3" name="Content Placeholder 2"/>
          <p:cNvSpPr>
            <a:spLocks noGrp="1"/>
          </p:cNvSpPr>
          <p:nvPr>
            <p:ph idx="1"/>
          </p:nvPr>
        </p:nvSpPr>
        <p:spPr>
          <a:xfrm>
            <a:off x="677334" y="1143000"/>
            <a:ext cx="8341333" cy="5714999"/>
          </a:xfrm>
        </p:spPr>
        <p:txBody>
          <a:bodyPr>
            <a:normAutofit/>
          </a:bodyPr>
          <a:lstStyle/>
          <a:p>
            <a:r>
              <a:rPr lang="en-US" dirty="0" smtClean="0"/>
              <a:t>Should we be worried about the type and amount of telemetry data our cars will soon start to reveal about details of our lives?</a:t>
            </a:r>
          </a:p>
          <a:p>
            <a:pPr lvl="1"/>
            <a:r>
              <a:rPr lang="en-US" dirty="0" smtClean="0"/>
              <a:t>Rhetorical question: Is this any different than the data emitted by your cellphone &amp; other mobile apps?</a:t>
            </a:r>
          </a:p>
          <a:p>
            <a:pPr lvl="1"/>
            <a:r>
              <a:rPr lang="en-US" dirty="0"/>
              <a:t>Even if your </a:t>
            </a:r>
            <a:r>
              <a:rPr lang="en-US" b="1" dirty="0"/>
              <a:t>car </a:t>
            </a:r>
            <a:r>
              <a:rPr lang="en-US" dirty="0"/>
              <a:t>does not tell anyone where it is, your cellphone probably already does through various location-based services. </a:t>
            </a:r>
          </a:p>
          <a:p>
            <a:pPr lvl="2"/>
            <a:r>
              <a:rPr lang="en-US" dirty="0" err="1"/>
              <a:t>iBeacon</a:t>
            </a:r>
            <a:r>
              <a:rPr lang="en-US" dirty="0"/>
              <a:t>, Bing / Google Maps, Yelp, Facebook, </a:t>
            </a:r>
            <a:r>
              <a:rPr lang="en-US" dirty="0" err="1"/>
              <a:t>etc</a:t>
            </a:r>
            <a:endParaRPr lang="en-US" dirty="0"/>
          </a:p>
          <a:p>
            <a:pPr lvl="1"/>
            <a:endParaRPr lang="en-US" dirty="0" smtClean="0"/>
          </a:p>
          <a:p>
            <a:r>
              <a:rPr lang="en-US" dirty="0" smtClean="0"/>
              <a:t>According to </a:t>
            </a:r>
            <a:r>
              <a:rPr lang="en-US" b="1" dirty="0" smtClean="0"/>
              <a:t>Jeff </a:t>
            </a:r>
            <a:r>
              <a:rPr lang="en-US" b="1" dirty="0"/>
              <a:t>Jonas </a:t>
            </a:r>
            <a:r>
              <a:rPr lang="en-US" dirty="0" smtClean="0"/>
              <a:t>(IBM </a:t>
            </a:r>
            <a:r>
              <a:rPr lang="en-US" dirty="0"/>
              <a:t>Fellow &amp; Chief Scientist for Entity </a:t>
            </a:r>
            <a:r>
              <a:rPr lang="en-US" dirty="0" smtClean="0"/>
              <a:t>Analytics)</a:t>
            </a:r>
          </a:p>
          <a:p>
            <a:pPr lvl="1"/>
            <a:r>
              <a:rPr lang="en-US" sz="2000" b="1" dirty="0" smtClean="0">
                <a:solidFill>
                  <a:schemeClr val="accent5"/>
                </a:solidFill>
              </a:rPr>
              <a:t>Space-Time Box</a:t>
            </a:r>
            <a:r>
              <a:rPr lang="en-US" sz="2000" dirty="0" smtClean="0">
                <a:solidFill>
                  <a:schemeClr val="accent5"/>
                </a:solidFill>
              </a:rPr>
              <a:t> </a:t>
            </a:r>
            <a:r>
              <a:rPr lang="en-US" sz="2000" dirty="0" smtClean="0"/>
              <a:t>data from cellphones and other portable gadgets can already be used to fairly accurately identify individual “</a:t>
            </a:r>
            <a:r>
              <a:rPr lang="en-US" sz="2000" b="1" dirty="0" err="1" smtClean="0">
                <a:solidFill>
                  <a:schemeClr val="accent5"/>
                </a:solidFill>
              </a:rPr>
              <a:t>habitrail</a:t>
            </a:r>
            <a:r>
              <a:rPr lang="en-US" sz="2000" dirty="0" smtClean="0"/>
              <a:t>” signals.</a:t>
            </a:r>
            <a:br>
              <a:rPr lang="en-US" sz="2000" dirty="0" smtClean="0"/>
            </a:br>
            <a:r>
              <a:rPr lang="en-US" sz="1400" dirty="0" smtClean="0">
                <a:hlinkClick r:id="rId3"/>
              </a:rPr>
              <a:t>http</a:t>
            </a:r>
            <a:r>
              <a:rPr lang="en-US" sz="1400" dirty="0">
                <a:hlinkClick r:id="rId3"/>
              </a:rPr>
              <a:t>://</a:t>
            </a:r>
            <a:r>
              <a:rPr lang="en-US" sz="1400" dirty="0" smtClean="0">
                <a:hlinkClick r:id="rId3"/>
              </a:rPr>
              <a:t>jeffjonas.typepad.com/jeff_jonas/2009/08/your-movements-speak-for-themselves-spacetime-travel-data-is-analytic-superfood.html</a:t>
            </a:r>
            <a:endParaRPr lang="en-US" sz="1400" dirty="0" smtClean="0"/>
          </a:p>
          <a:p>
            <a:pPr lvl="2"/>
            <a:endParaRPr lang="en-US" dirty="0" smtClean="0"/>
          </a:p>
          <a:p>
            <a:r>
              <a:rPr lang="en-US" dirty="0" smtClean="0"/>
              <a:t>Will the benefits of a connected car out-weigh any privacy concerns?</a:t>
            </a:r>
          </a:p>
          <a:p>
            <a:pPr lvl="1"/>
            <a:r>
              <a:rPr lang="en-US" dirty="0" smtClean="0"/>
              <a:t>Only you can decide!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027" y="0"/>
            <a:ext cx="3283974" cy="6857999"/>
          </a:xfrm>
          <a:prstGeom prst="rect">
            <a:avLst/>
          </a:prstGeom>
        </p:spPr>
      </p:pic>
    </p:spTree>
    <p:extLst>
      <p:ext uri="{BB962C8B-B14F-4D97-AF65-F5344CB8AC3E}">
        <p14:creationId xmlns:p14="http://schemas.microsoft.com/office/powerpoint/2010/main" val="2101256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35212" y="1072065"/>
            <a:ext cx="5424673" cy="1086464"/>
          </a:xfrm>
        </p:spPr>
        <p:txBody>
          <a:bodyPr>
            <a:normAutofit fontScale="90000"/>
          </a:bodyPr>
          <a:lstStyle/>
          <a:p>
            <a:r>
              <a:rPr lang="en-US" dirty="0" smtClean="0">
                <a:solidFill>
                  <a:schemeClr val="accent4"/>
                </a:solidFill>
              </a:rPr>
              <a:t>The future of the connected car is only just beginning…..</a:t>
            </a:r>
            <a:endParaRPr lang="en-US" dirty="0">
              <a:solidFill>
                <a:schemeClr val="accent4"/>
              </a:solidFill>
            </a:endParaRPr>
          </a:p>
        </p:txBody>
      </p:sp>
      <p:sp>
        <p:nvSpPr>
          <p:cNvPr id="4" name="Rectangle 3"/>
          <p:cNvSpPr/>
          <p:nvPr/>
        </p:nvSpPr>
        <p:spPr>
          <a:xfrm>
            <a:off x="0" y="6596390"/>
            <a:ext cx="2750728" cy="261610"/>
          </a:xfrm>
          <a:prstGeom prst="rect">
            <a:avLst/>
          </a:prstGeom>
        </p:spPr>
        <p:txBody>
          <a:bodyPr wrap="square">
            <a:spAutoFit/>
          </a:bodyPr>
          <a:lstStyle/>
          <a:p>
            <a:r>
              <a:rPr lang="en-US" sz="1100" dirty="0"/>
              <a:t>Source: Tesla </a:t>
            </a:r>
            <a:r>
              <a:rPr lang="en-US" sz="1100" dirty="0" smtClean="0"/>
              <a:t>Motors</a:t>
            </a:r>
            <a:endParaRPr lang="en-US" sz="1100" dirty="0"/>
          </a:p>
        </p:txBody>
      </p:sp>
    </p:spTree>
    <p:extLst>
      <p:ext uri="{BB962C8B-B14F-4D97-AF65-F5344CB8AC3E}">
        <p14:creationId xmlns:p14="http://schemas.microsoft.com/office/powerpoint/2010/main" val="401706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a:bodyPr>
          <a:lstStyle/>
          <a:p>
            <a:r>
              <a:rPr lang="en-US" dirty="0" smtClean="0"/>
              <a:t>The Internet of </a:t>
            </a:r>
            <a:r>
              <a:rPr lang="en-US" dirty="0" smtClean="0"/>
              <a:t>Cars </a:t>
            </a:r>
            <a:br>
              <a:rPr lang="en-US" dirty="0" smtClean="0"/>
            </a:br>
            <a:r>
              <a:rPr lang="en-US" dirty="0" smtClean="0"/>
              <a:t>- Towards </a:t>
            </a:r>
            <a:r>
              <a:rPr lang="en-US" dirty="0"/>
              <a:t>the </a:t>
            </a:r>
            <a:r>
              <a:rPr lang="en-US" dirty="0" smtClean="0"/>
              <a:t>Future </a:t>
            </a:r>
            <a:r>
              <a:rPr lang="en-US" dirty="0"/>
              <a:t>of the </a:t>
            </a:r>
            <a:r>
              <a:rPr lang="en-US" dirty="0" smtClean="0"/>
              <a:t>Connected Car</a:t>
            </a:r>
            <a:endParaRPr lang="en-US" dirty="0"/>
          </a:p>
          <a:p>
            <a:pPr lvl="1"/>
            <a:endParaRPr lang="en-US" dirty="0" smtClean="0"/>
          </a:p>
          <a:p>
            <a:pPr lvl="1"/>
            <a:r>
              <a:rPr lang="en-US" dirty="0" smtClean="0"/>
              <a:t>No doubt you have heard </a:t>
            </a:r>
            <a:r>
              <a:rPr lang="en-US" dirty="0"/>
              <a:t>the phrase “</a:t>
            </a:r>
            <a:r>
              <a:rPr lang="en-US" b="1" dirty="0"/>
              <a:t>Internet of Things</a:t>
            </a:r>
            <a:r>
              <a:rPr lang="en-US" dirty="0"/>
              <a:t>” and the </a:t>
            </a:r>
            <a:r>
              <a:rPr lang="en-US" dirty="0" smtClean="0"/>
              <a:t>new </a:t>
            </a:r>
            <a:r>
              <a:rPr lang="en-US" dirty="0"/>
              <a:t>buzzword “</a:t>
            </a:r>
            <a:r>
              <a:rPr lang="en-US" b="1" dirty="0" err="1"/>
              <a:t>IoT</a:t>
            </a:r>
            <a:r>
              <a:rPr lang="en-US" dirty="0"/>
              <a:t>” been used more and more these days, but what does that mean in practice? </a:t>
            </a:r>
            <a:r>
              <a:rPr lang="en-US" dirty="0" smtClean="0"/>
              <a:t/>
            </a:r>
            <a:br>
              <a:rPr lang="en-US" dirty="0" smtClean="0"/>
            </a:br>
            <a:r>
              <a:rPr lang="en-US" dirty="0" smtClean="0"/>
              <a:t>The </a:t>
            </a:r>
            <a:r>
              <a:rPr lang="en-US" b="1" dirty="0" smtClean="0"/>
              <a:t>Tesla Model S </a:t>
            </a:r>
            <a:r>
              <a:rPr lang="en-US" dirty="0" smtClean="0"/>
              <a:t>is probably the most well-connected car on the planet at the moment, </a:t>
            </a:r>
            <a:r>
              <a:rPr lang="en-US" dirty="0" smtClean="0"/>
              <a:t>and in this presentation we </a:t>
            </a:r>
            <a:r>
              <a:rPr lang="en-US" dirty="0" smtClean="0"/>
              <a:t>will use that </a:t>
            </a:r>
            <a:r>
              <a:rPr lang="en-US" dirty="0" smtClean="0"/>
              <a:t>vehicle as </a:t>
            </a:r>
            <a:r>
              <a:rPr lang="en-US" dirty="0" smtClean="0"/>
              <a:t>a case study of some </a:t>
            </a:r>
            <a:r>
              <a:rPr lang="en-US" dirty="0"/>
              <a:t>practical usage of </a:t>
            </a:r>
            <a:r>
              <a:rPr lang="en-US" dirty="0" err="1"/>
              <a:t>IoT</a:t>
            </a:r>
            <a:r>
              <a:rPr lang="en-US" dirty="0"/>
              <a:t> concepts and technology that is already being applied to modern automobiles</a:t>
            </a:r>
            <a:r>
              <a:rPr lang="en-US" dirty="0"/>
              <a:t>.</a:t>
            </a:r>
            <a:br>
              <a:rPr lang="en-US" dirty="0"/>
            </a:br>
            <a:r>
              <a:rPr lang="en-US" dirty="0"/>
              <a:t>How far away are we from a future “Internet of Cars” and what will be the social and privacy impacts of more connected-car scenarios</a:t>
            </a:r>
            <a:r>
              <a:rPr lang="en-US" dirty="0" smtClean="0"/>
              <a:t>?</a:t>
            </a:r>
          </a:p>
          <a:p>
            <a:endParaRPr lang="en-US" dirty="0" smtClean="0"/>
          </a:p>
          <a:p>
            <a:pPr lvl="1"/>
            <a:endParaRPr lang="en-US" dirty="0"/>
          </a:p>
        </p:txBody>
      </p:sp>
    </p:spTree>
    <p:extLst>
      <p:ext uri="{BB962C8B-B14F-4D97-AF65-F5344CB8AC3E}">
        <p14:creationId xmlns:p14="http://schemas.microsoft.com/office/powerpoint/2010/main" val="416981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Internet of Things</a:t>
            </a:r>
            <a:endParaRPr lang="en-US" dirty="0"/>
          </a:p>
        </p:txBody>
      </p:sp>
      <p:sp>
        <p:nvSpPr>
          <p:cNvPr id="3" name="Content Placeholder 2"/>
          <p:cNvSpPr>
            <a:spLocks noGrp="1"/>
          </p:cNvSpPr>
          <p:nvPr>
            <p:ph idx="1"/>
          </p:nvPr>
        </p:nvSpPr>
        <p:spPr>
          <a:xfrm>
            <a:off x="677334" y="1387929"/>
            <a:ext cx="8596668" cy="4294205"/>
          </a:xfrm>
        </p:spPr>
        <p:txBody>
          <a:bodyPr/>
          <a:lstStyle/>
          <a:p>
            <a:r>
              <a:rPr lang="en-US" sz="3200" dirty="0" smtClean="0"/>
              <a:t>“</a:t>
            </a:r>
            <a:r>
              <a:rPr lang="en-US" sz="3200" dirty="0"/>
              <a:t>The </a:t>
            </a:r>
            <a:r>
              <a:rPr lang="en-US" sz="3200" b="1" dirty="0"/>
              <a:t>Internet of Things</a:t>
            </a:r>
            <a:r>
              <a:rPr lang="en-US" sz="3200" dirty="0"/>
              <a:t> is the network of physical objects that contain embedded technology to communicate and sense or interact with their internal states or the external environment</a:t>
            </a:r>
            <a:r>
              <a:rPr lang="en-US" sz="3200" dirty="0" smtClean="0"/>
              <a:t>.”</a:t>
            </a:r>
          </a:p>
          <a:p>
            <a:endParaRPr lang="en-US" dirty="0" smtClean="0"/>
          </a:p>
          <a:p>
            <a:pPr marL="0" indent="0">
              <a:buNone/>
            </a:pPr>
            <a:r>
              <a:rPr lang="en-US" dirty="0"/>
              <a:t>	</a:t>
            </a:r>
            <a:r>
              <a:rPr lang="en-US" dirty="0" smtClean="0"/>
              <a:t>Source: Gartner </a:t>
            </a:r>
            <a:r>
              <a:rPr lang="en-US" dirty="0"/>
              <a:t>IT </a:t>
            </a:r>
            <a:r>
              <a:rPr lang="en-US" dirty="0" smtClean="0"/>
              <a:t>Glossary</a:t>
            </a:r>
            <a:br>
              <a:rPr lang="en-US" dirty="0" smtClean="0"/>
            </a:br>
            <a:r>
              <a:rPr lang="en-US" dirty="0" smtClean="0"/>
              <a:t>	</a:t>
            </a:r>
            <a:r>
              <a:rPr lang="en-US" sz="1100" dirty="0" smtClean="0">
                <a:hlinkClick r:id="rId3"/>
              </a:rPr>
              <a:t>http</a:t>
            </a:r>
            <a:r>
              <a:rPr lang="en-US" sz="1100" dirty="0">
                <a:hlinkClick r:id="rId3"/>
              </a:rPr>
              <a:t>://www.gartner.com/it-glossary/internet-of-things</a:t>
            </a:r>
            <a:r>
              <a:rPr lang="en-US" sz="1100" dirty="0" smtClean="0">
                <a:hlinkClick r:id="rId3"/>
              </a:rPr>
              <a:t>/</a:t>
            </a:r>
            <a:endParaRPr lang="en-US" sz="1100" dirty="0" smtClean="0"/>
          </a:p>
          <a:p>
            <a:endParaRPr lang="en-US" dirty="0"/>
          </a:p>
        </p:txBody>
      </p:sp>
      <p:sp>
        <p:nvSpPr>
          <p:cNvPr id="4" name="TextBox 3"/>
          <p:cNvSpPr txBox="1"/>
          <p:nvPr/>
        </p:nvSpPr>
        <p:spPr>
          <a:xfrm>
            <a:off x="5861957" y="3811322"/>
            <a:ext cx="3768980" cy="3046988"/>
          </a:xfrm>
          <a:prstGeom prst="rect">
            <a:avLst/>
          </a:prstGeom>
          <a:noFill/>
        </p:spPr>
        <p:txBody>
          <a:bodyPr wrap="none" rtlCol="0">
            <a:spAutoFit/>
          </a:bodyPr>
          <a:lstStyle/>
          <a:p>
            <a:r>
              <a:rPr lang="en-US" sz="3200" dirty="0" smtClean="0">
                <a:solidFill>
                  <a:schemeClr val="accent2"/>
                </a:solidFill>
              </a:rPr>
              <a:t>Core requirements:</a:t>
            </a:r>
          </a:p>
          <a:p>
            <a:pPr marL="342900" indent="-342900">
              <a:buFont typeface="+mj-lt"/>
              <a:buAutoNum type="arabicPeriod"/>
            </a:pPr>
            <a:r>
              <a:rPr lang="en-US" sz="3200" dirty="0" smtClean="0">
                <a:solidFill>
                  <a:schemeClr val="accent2"/>
                </a:solidFill>
              </a:rPr>
              <a:t>Physical</a:t>
            </a:r>
          </a:p>
          <a:p>
            <a:pPr marL="342900" indent="-342900">
              <a:buFont typeface="+mj-lt"/>
              <a:buAutoNum type="arabicPeriod"/>
            </a:pPr>
            <a:r>
              <a:rPr lang="en-US" sz="3200" dirty="0" smtClean="0">
                <a:solidFill>
                  <a:schemeClr val="accent2"/>
                </a:solidFill>
              </a:rPr>
              <a:t>Identifiable</a:t>
            </a:r>
          </a:p>
          <a:p>
            <a:pPr marL="342900" indent="-342900">
              <a:buFont typeface="+mj-lt"/>
              <a:buAutoNum type="arabicPeriod"/>
            </a:pPr>
            <a:r>
              <a:rPr lang="en-US" sz="3200" dirty="0" smtClean="0">
                <a:solidFill>
                  <a:schemeClr val="accent2"/>
                </a:solidFill>
              </a:rPr>
              <a:t>Connected</a:t>
            </a:r>
          </a:p>
          <a:p>
            <a:pPr marL="342900" indent="-342900">
              <a:buFont typeface="+mj-lt"/>
              <a:buAutoNum type="arabicPeriod"/>
            </a:pPr>
            <a:r>
              <a:rPr lang="en-US" sz="3200" dirty="0" smtClean="0">
                <a:solidFill>
                  <a:schemeClr val="accent2"/>
                </a:solidFill>
              </a:rPr>
              <a:t>Telemetry</a:t>
            </a:r>
          </a:p>
          <a:p>
            <a:pPr marL="342900" indent="-342900">
              <a:buFont typeface="+mj-lt"/>
              <a:buAutoNum type="arabicPeriod"/>
            </a:pPr>
            <a:r>
              <a:rPr lang="en-US" sz="3200" dirty="0" smtClean="0">
                <a:solidFill>
                  <a:schemeClr val="accent2"/>
                </a:solidFill>
              </a:rPr>
              <a:t>Control</a:t>
            </a:r>
            <a:endParaRPr lang="en-US" sz="3200" dirty="0">
              <a:solidFill>
                <a:schemeClr val="accent2"/>
              </a:solidFill>
            </a:endParaRPr>
          </a:p>
        </p:txBody>
      </p:sp>
    </p:spTree>
    <p:extLst>
      <p:ext uri="{BB962C8B-B14F-4D97-AF65-F5344CB8AC3E}">
        <p14:creationId xmlns:p14="http://schemas.microsoft.com/office/powerpoint/2010/main" val="18878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 calcmode="lin" valueType="num">
                                      <p:cBhvr additive="base">
                                        <p:cTn id="1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 calcmode="lin" valueType="num">
                                      <p:cBhvr additive="base">
                                        <p:cTn id="2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9318" t="27198" r="78" b="-260"/>
          <a:stretch/>
        </p:blipFill>
        <p:spPr>
          <a:xfrm>
            <a:off x="677334" y="1208314"/>
            <a:ext cx="8107437" cy="4593026"/>
          </a:xfrm>
          <a:prstGeom prst="rect">
            <a:avLst/>
          </a:prstGeom>
        </p:spPr>
      </p:pic>
      <p:sp>
        <p:nvSpPr>
          <p:cNvPr id="2" name="Title 1"/>
          <p:cNvSpPr>
            <a:spLocks noGrp="1"/>
          </p:cNvSpPr>
          <p:nvPr>
            <p:ph type="title"/>
          </p:nvPr>
        </p:nvSpPr>
        <p:spPr>
          <a:xfrm>
            <a:off x="188103" y="244770"/>
            <a:ext cx="8596668" cy="843643"/>
          </a:xfrm>
        </p:spPr>
        <p:txBody>
          <a:bodyPr/>
          <a:lstStyle/>
          <a:p>
            <a:r>
              <a:rPr lang="en-US" dirty="0" smtClean="0"/>
              <a:t>The Connected Car – Tesla Model S</a:t>
            </a:r>
            <a:endParaRPr lang="en-US" dirty="0"/>
          </a:p>
        </p:txBody>
      </p:sp>
      <p:sp>
        <p:nvSpPr>
          <p:cNvPr id="4" name="TextBox 3"/>
          <p:cNvSpPr txBox="1"/>
          <p:nvPr/>
        </p:nvSpPr>
        <p:spPr>
          <a:xfrm>
            <a:off x="677334" y="5921241"/>
            <a:ext cx="5202065" cy="677108"/>
          </a:xfrm>
          <a:prstGeom prst="rect">
            <a:avLst/>
          </a:prstGeom>
          <a:noFill/>
        </p:spPr>
        <p:txBody>
          <a:bodyPr wrap="none" rtlCol="0">
            <a:spAutoFit/>
          </a:bodyPr>
          <a:lstStyle/>
          <a:p>
            <a:r>
              <a:rPr lang="en-US" sz="2400" dirty="0" smtClean="0"/>
              <a:t>Tesla Model S</a:t>
            </a:r>
            <a:r>
              <a:rPr lang="en-US" dirty="0" smtClean="0"/>
              <a:t/>
            </a:r>
            <a:br>
              <a:rPr lang="en-US" dirty="0" smtClean="0"/>
            </a:br>
            <a:r>
              <a:rPr lang="en-US" sz="1400" dirty="0" smtClean="0"/>
              <a:t>Source</a:t>
            </a:r>
            <a:r>
              <a:rPr lang="en-US" sz="1400" dirty="0"/>
              <a:t>: Tesla Motors </a:t>
            </a:r>
            <a:r>
              <a:rPr lang="en-US" sz="1100" dirty="0">
                <a:hlinkClick r:id="rId4"/>
              </a:rPr>
              <a:t>http://</a:t>
            </a:r>
            <a:r>
              <a:rPr lang="en-US" sz="1100" dirty="0" smtClean="0">
                <a:hlinkClick r:id="rId4"/>
              </a:rPr>
              <a:t>www.teslamotors.com/models/photo-gallery</a:t>
            </a:r>
            <a:endParaRPr lang="en-US" sz="1100" dirty="0" smtClean="0"/>
          </a:p>
        </p:txBody>
      </p:sp>
      <p:sp>
        <p:nvSpPr>
          <p:cNvPr id="5" name="TextBox 4"/>
          <p:cNvSpPr txBox="1"/>
          <p:nvPr/>
        </p:nvSpPr>
        <p:spPr>
          <a:xfrm>
            <a:off x="5879400" y="4174600"/>
            <a:ext cx="3248272" cy="2677656"/>
          </a:xfrm>
          <a:prstGeom prst="rect">
            <a:avLst/>
          </a:prstGeom>
          <a:solidFill>
            <a:schemeClr val="bg1"/>
          </a:solidFill>
        </p:spPr>
        <p:txBody>
          <a:bodyPr wrap="square" rtlCol="0">
            <a:spAutoFit/>
          </a:bodyPr>
          <a:lstStyle/>
          <a:p>
            <a:r>
              <a:rPr lang="en-US" sz="2800" dirty="0" err="1" smtClean="0">
                <a:solidFill>
                  <a:schemeClr val="accent2"/>
                </a:solidFill>
              </a:rPr>
              <a:t>IoT</a:t>
            </a:r>
            <a:r>
              <a:rPr lang="en-US" sz="2800" dirty="0" smtClean="0">
                <a:solidFill>
                  <a:schemeClr val="accent2"/>
                </a:solidFill>
              </a:rPr>
              <a:t> requirements:</a:t>
            </a:r>
          </a:p>
          <a:p>
            <a:pPr marL="342900" indent="-342900">
              <a:buFont typeface="+mj-lt"/>
              <a:buAutoNum type="arabicPeriod"/>
            </a:pPr>
            <a:r>
              <a:rPr lang="en-US" sz="2800" dirty="0" smtClean="0">
                <a:solidFill>
                  <a:schemeClr val="accent2"/>
                </a:solidFill>
              </a:rPr>
              <a:t>Physical		</a:t>
            </a:r>
            <a:r>
              <a:rPr lang="en-US" sz="2800" dirty="0" smtClean="0">
                <a:solidFill>
                  <a:schemeClr val="accent2"/>
                </a:solidFill>
                <a:sym typeface="Wingdings" panose="05000000000000000000" pitchFamily="2" charset="2"/>
              </a:rPr>
              <a:t></a:t>
            </a:r>
            <a:endParaRPr lang="en-US" sz="2800" dirty="0" smtClean="0">
              <a:solidFill>
                <a:schemeClr val="accent2"/>
              </a:solidFill>
            </a:endParaRPr>
          </a:p>
          <a:p>
            <a:pPr marL="342900" indent="-342900">
              <a:buFont typeface="+mj-lt"/>
              <a:buAutoNum type="arabicPeriod"/>
            </a:pPr>
            <a:r>
              <a:rPr lang="en-US" sz="2800" dirty="0">
                <a:solidFill>
                  <a:schemeClr val="accent2"/>
                </a:solidFill>
              </a:rPr>
              <a:t>Identifiable	</a:t>
            </a:r>
            <a:r>
              <a:rPr lang="en-US" sz="2800" dirty="0">
                <a:solidFill>
                  <a:schemeClr val="accent2"/>
                </a:solidFill>
                <a:sym typeface="Wingdings" panose="05000000000000000000" pitchFamily="2" charset="2"/>
              </a:rPr>
              <a:t></a:t>
            </a:r>
            <a:endParaRPr lang="en-US" sz="2800" dirty="0" smtClean="0">
              <a:solidFill>
                <a:schemeClr val="accent2"/>
              </a:solidFill>
            </a:endParaRPr>
          </a:p>
          <a:p>
            <a:pPr marL="342900" indent="-342900">
              <a:buFont typeface="+mj-lt"/>
              <a:buAutoNum type="arabicPeriod"/>
            </a:pPr>
            <a:r>
              <a:rPr lang="en-US" sz="2800" dirty="0" smtClean="0">
                <a:solidFill>
                  <a:schemeClr val="accent2"/>
                </a:solidFill>
              </a:rPr>
              <a:t>Connected	</a:t>
            </a:r>
            <a:r>
              <a:rPr lang="en-US" sz="2800" dirty="0" smtClean="0">
                <a:solidFill>
                  <a:schemeClr val="accent2"/>
                </a:solidFill>
                <a:sym typeface="Wingdings" panose="05000000000000000000" pitchFamily="2" charset="2"/>
              </a:rPr>
              <a:t></a:t>
            </a:r>
          </a:p>
          <a:p>
            <a:pPr marL="342900" indent="-342900">
              <a:buFont typeface="+mj-lt"/>
              <a:buAutoNum type="arabicPeriod"/>
            </a:pPr>
            <a:r>
              <a:rPr lang="en-US" sz="2800" dirty="0" smtClean="0">
                <a:solidFill>
                  <a:schemeClr val="accent2"/>
                </a:solidFill>
              </a:rPr>
              <a:t>Telemetry	</a:t>
            </a:r>
            <a:r>
              <a:rPr lang="en-US" sz="2800" dirty="0" smtClean="0">
                <a:solidFill>
                  <a:schemeClr val="accent2"/>
                </a:solidFill>
                <a:sym typeface="Wingdings" panose="05000000000000000000" pitchFamily="2" charset="2"/>
              </a:rPr>
              <a:t></a:t>
            </a:r>
            <a:endParaRPr lang="en-US" sz="2800" dirty="0" smtClean="0">
              <a:solidFill>
                <a:schemeClr val="accent2"/>
              </a:solidFill>
            </a:endParaRPr>
          </a:p>
          <a:p>
            <a:pPr marL="342900" indent="-342900">
              <a:buFont typeface="+mj-lt"/>
              <a:buAutoNum type="arabicPeriod"/>
            </a:pPr>
            <a:r>
              <a:rPr lang="en-US" sz="2800" dirty="0" smtClean="0">
                <a:solidFill>
                  <a:schemeClr val="accent2"/>
                </a:solidFill>
              </a:rPr>
              <a:t>Control	</a:t>
            </a:r>
            <a:r>
              <a:rPr lang="en-US" sz="2800" dirty="0">
                <a:solidFill>
                  <a:schemeClr val="accent2"/>
                </a:solidFill>
                <a:sym typeface="Wingdings" panose="05000000000000000000" pitchFamily="2" charset="2"/>
              </a:rPr>
              <a:t> </a:t>
            </a:r>
            <a:r>
              <a:rPr lang="en-US" sz="2800" dirty="0" smtClean="0">
                <a:solidFill>
                  <a:schemeClr val="accent2"/>
                </a:solidFill>
                <a:sym typeface="Wingdings" panose="05000000000000000000" pitchFamily="2" charset="2"/>
              </a:rPr>
              <a:t>	</a:t>
            </a:r>
            <a:endParaRPr lang="en-US" sz="2800" dirty="0">
              <a:solidFill>
                <a:schemeClr val="accent2"/>
              </a:solidFill>
            </a:endParaRPr>
          </a:p>
        </p:txBody>
      </p:sp>
      <p:sp>
        <p:nvSpPr>
          <p:cNvPr id="9" name="TextBox 8"/>
          <p:cNvSpPr txBox="1"/>
          <p:nvPr/>
        </p:nvSpPr>
        <p:spPr>
          <a:xfrm>
            <a:off x="10491787" y="5360691"/>
            <a:ext cx="1646952" cy="1077218"/>
          </a:xfrm>
          <a:prstGeom prst="rect">
            <a:avLst/>
          </a:prstGeom>
          <a:noFill/>
        </p:spPr>
        <p:txBody>
          <a:bodyPr wrap="square" rtlCol="0">
            <a:spAutoFit/>
          </a:bodyPr>
          <a:lstStyle/>
          <a:p>
            <a:r>
              <a:rPr lang="en-US" sz="1600" i="1" dirty="0" smtClean="0"/>
              <a:t>Note: This is a technology case study, not a car advertisement!</a:t>
            </a:r>
            <a:endParaRPr lang="en-US" sz="1600" i="1" dirty="0"/>
          </a:p>
        </p:txBody>
      </p:sp>
      <p:sp>
        <p:nvSpPr>
          <p:cNvPr id="3" name="TextBox 2"/>
          <p:cNvSpPr txBox="1"/>
          <p:nvPr/>
        </p:nvSpPr>
        <p:spPr>
          <a:xfrm>
            <a:off x="10024189" y="211250"/>
            <a:ext cx="2114550" cy="1169551"/>
          </a:xfrm>
          <a:prstGeom prst="rect">
            <a:avLst/>
          </a:prstGeom>
          <a:noFill/>
        </p:spPr>
        <p:txBody>
          <a:bodyPr wrap="square" rtlCol="0">
            <a:spAutoFit/>
          </a:bodyPr>
          <a:lstStyle/>
          <a:p>
            <a:r>
              <a:rPr lang="en-US" sz="1400" i="1" dirty="0"/>
              <a:t>Full Disclosure</a:t>
            </a:r>
            <a:r>
              <a:rPr lang="en-US" sz="1400" i="1" dirty="0" smtClean="0"/>
              <a:t>: </a:t>
            </a:r>
            <a:br>
              <a:rPr lang="en-US" sz="1400" i="1" dirty="0" smtClean="0"/>
            </a:br>
            <a:r>
              <a:rPr lang="en-US" sz="1400" i="1" dirty="0" smtClean="0"/>
              <a:t>I am proud </a:t>
            </a:r>
            <a:r>
              <a:rPr lang="en-US" sz="1400" i="1" dirty="0"/>
              <a:t>owner of TSLA stock since 2010 IPO, and Tesla Model S since 2013</a:t>
            </a:r>
            <a:r>
              <a:rPr lang="en-US" sz="1400" i="1" dirty="0" smtClean="0"/>
              <a:t>.</a:t>
            </a:r>
            <a:endParaRPr lang="en-US" sz="1400" i="1" dirty="0"/>
          </a:p>
        </p:txBody>
      </p:sp>
    </p:spTree>
    <p:extLst>
      <p:ext uri="{BB962C8B-B14F-4D97-AF65-F5344CB8AC3E}">
        <p14:creationId xmlns:p14="http://schemas.microsoft.com/office/powerpoint/2010/main" val="137115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000"/>
                            </p:stCondLst>
                            <p:childTnLst>
                              <p:par>
                                <p:cTn id="8" presetID="2" presetClass="entr" presetSubtype="4" fill="hold"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cBhvr additive="base">
                                        <p:cTn id="1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2" presetClass="entr" presetSubtype="4" fill="hold" nodeType="afterEffect">
                                  <p:stCondLst>
                                    <p:cond delay="50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additive="base">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3500"/>
                            </p:stCondLst>
                            <p:childTnLst>
                              <p:par>
                                <p:cTn id="18" presetID="2" presetClass="entr" presetSubtype="4" fill="hold" nodeType="afterEffect">
                                  <p:stCondLst>
                                    <p:cond delay="50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2" presetClass="entr" presetSubtype="4" fill="hold" nodeType="afterEffect">
                                  <p:stCondLst>
                                    <p:cond delay="50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500"/>
                            </p:stCondLst>
                            <p:childTnLst>
                              <p:par>
                                <p:cTn id="28" presetID="2" presetClass="entr" presetSubtype="4" fill="hold" nodeType="afterEffect">
                                  <p:stCondLst>
                                    <p:cond delay="50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6500"/>
                            </p:stCondLst>
                            <p:childTnLst>
                              <p:par>
                                <p:cTn id="33" presetID="2" presetClass="entr" presetSubtype="4" fill="hold" nodeType="afterEffect">
                                  <p:stCondLst>
                                    <p:cond delay="50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65" y="168728"/>
            <a:ext cx="8907537" cy="974271"/>
          </a:xfrm>
        </p:spPr>
        <p:txBody>
          <a:bodyPr>
            <a:normAutofit fontScale="90000"/>
          </a:bodyPr>
          <a:lstStyle/>
          <a:p>
            <a:r>
              <a:rPr lang="en-US" dirty="0" smtClean="0"/>
              <a:t>Tesla Model S – Networking &amp; Connectivity</a:t>
            </a:r>
            <a:endParaRPr lang="en-US" dirty="0"/>
          </a:p>
        </p:txBody>
      </p:sp>
      <p:sp>
        <p:nvSpPr>
          <p:cNvPr id="3" name="Content Placeholder 2"/>
          <p:cNvSpPr>
            <a:spLocks noGrp="1"/>
          </p:cNvSpPr>
          <p:nvPr>
            <p:ph idx="1"/>
          </p:nvPr>
        </p:nvSpPr>
        <p:spPr>
          <a:xfrm>
            <a:off x="677334" y="1306278"/>
            <a:ext cx="8596668" cy="5029200"/>
          </a:xfrm>
        </p:spPr>
        <p:txBody>
          <a:bodyPr>
            <a:noAutofit/>
          </a:bodyPr>
          <a:lstStyle/>
          <a:p>
            <a:r>
              <a:rPr lang="en-US" sz="1600" b="1" dirty="0"/>
              <a:t>Connectivity</a:t>
            </a:r>
            <a:r>
              <a:rPr lang="en-US" sz="1600" dirty="0"/>
              <a:t> </a:t>
            </a:r>
          </a:p>
          <a:p>
            <a:pPr lvl="1" fontAlgn="ctr"/>
            <a:r>
              <a:rPr lang="en-US" sz="1400" b="1" dirty="0"/>
              <a:t>GSM 3G </a:t>
            </a:r>
            <a:r>
              <a:rPr lang="en-US" sz="1400" dirty="0"/>
              <a:t>with HSPA+ using the AT&amp;T’s network (and others) and using Sierra Wireless AR8550 (</a:t>
            </a:r>
            <a:r>
              <a:rPr lang="en-US" sz="1400" dirty="0">
                <a:hlinkClick r:id="rId3"/>
              </a:rPr>
              <a:t>TMC Forum</a:t>
            </a:r>
            <a:r>
              <a:rPr lang="en-US" sz="1400" dirty="0"/>
              <a:t>)</a:t>
            </a:r>
          </a:p>
          <a:p>
            <a:pPr lvl="1" fontAlgn="ctr"/>
            <a:r>
              <a:rPr lang="en-US" sz="1400" dirty="0"/>
              <a:t>The Model-S hardware supports HSPA+, which AT&amp;T considers 4G. A software update may be available in the </a:t>
            </a:r>
            <a:r>
              <a:rPr lang="en-US" sz="1400" dirty="0" smtClean="0"/>
              <a:t>2014 </a:t>
            </a:r>
            <a:r>
              <a:rPr lang="en-US" sz="1400" dirty="0"/>
              <a:t>time frame to add 4G support. The hardware does not support LTE.</a:t>
            </a:r>
          </a:p>
          <a:p>
            <a:r>
              <a:rPr lang="en-US" sz="1600" b="1" dirty="0"/>
              <a:t>Display – Instrument</a:t>
            </a:r>
            <a:endParaRPr lang="en-US" sz="1600" dirty="0"/>
          </a:p>
          <a:p>
            <a:pPr lvl="1" fontAlgn="ctr"/>
            <a:r>
              <a:rPr lang="en-US" sz="1400" b="1" dirty="0"/>
              <a:t>12.3″ LCD, 1280 x 480 resolution</a:t>
            </a:r>
          </a:p>
          <a:p>
            <a:pPr lvl="1" fontAlgn="ctr"/>
            <a:r>
              <a:rPr lang="en-US" sz="1400" dirty="0" smtClean="0"/>
              <a:t>NVidia </a:t>
            </a:r>
            <a:r>
              <a:rPr lang="en-US" sz="1400" dirty="0"/>
              <a:t>Tegra 2 dual core CPU (Mercury News, 15-May-2013)</a:t>
            </a:r>
          </a:p>
          <a:p>
            <a:pPr lvl="1" fontAlgn="ctr"/>
            <a:r>
              <a:rPr lang="en-US" sz="1400" dirty="0" smtClean="0"/>
              <a:t>Software </a:t>
            </a:r>
            <a:r>
              <a:rPr lang="en-US" sz="1400" dirty="0"/>
              <a:t>– Linux, QT and custom Tesla code (</a:t>
            </a:r>
            <a:r>
              <a:rPr lang="en-US" sz="1400" dirty="0">
                <a:hlinkClick r:id="rId4"/>
              </a:rPr>
              <a:t>PC Word interview</a:t>
            </a:r>
            <a:r>
              <a:rPr lang="en-US" sz="1400" dirty="0"/>
              <a:t>)</a:t>
            </a:r>
          </a:p>
          <a:p>
            <a:r>
              <a:rPr lang="en-US" sz="1600" b="1" dirty="0" smtClean="0"/>
              <a:t>Display </a:t>
            </a:r>
            <a:r>
              <a:rPr lang="en-US" sz="1600" b="1" dirty="0"/>
              <a:t>– Primary</a:t>
            </a:r>
            <a:r>
              <a:rPr lang="en-US" sz="1600" dirty="0"/>
              <a:t> </a:t>
            </a:r>
          </a:p>
          <a:p>
            <a:pPr lvl="1" fontAlgn="ctr"/>
            <a:r>
              <a:rPr lang="en-US" sz="1400" b="1" dirty="0"/>
              <a:t>17″ LCD, 1080 x 1920 resolution</a:t>
            </a:r>
          </a:p>
          <a:p>
            <a:pPr lvl="1" fontAlgn="ctr"/>
            <a:r>
              <a:rPr lang="en-US" sz="1400" dirty="0" err="1"/>
              <a:t>Nvidia’s</a:t>
            </a:r>
            <a:r>
              <a:rPr lang="en-US" sz="1400" dirty="0"/>
              <a:t> Visual Computing Module VCM (</a:t>
            </a:r>
            <a:r>
              <a:rPr lang="en-US" sz="1400" dirty="0" err="1">
                <a:hlinkClick r:id="rId5"/>
              </a:rPr>
              <a:t>Nvidia</a:t>
            </a:r>
            <a:r>
              <a:rPr lang="en-US" sz="1400" dirty="0"/>
              <a:t>)</a:t>
            </a:r>
          </a:p>
          <a:p>
            <a:pPr lvl="1" fontAlgn="ctr"/>
            <a:r>
              <a:rPr lang="en-US" sz="1400" dirty="0" smtClean="0"/>
              <a:t>NVidia </a:t>
            </a:r>
            <a:r>
              <a:rPr lang="en-US" sz="1400" dirty="0"/>
              <a:t>Tegra 3 quad-core +1 power-saving core (</a:t>
            </a:r>
            <a:r>
              <a:rPr lang="en-US" sz="1400" dirty="0" err="1">
                <a:hlinkClick r:id="rId6"/>
              </a:rPr>
              <a:t>Nvidia</a:t>
            </a:r>
            <a:r>
              <a:rPr lang="en-US" sz="1400" dirty="0">
                <a:hlinkClick r:id="rId6"/>
              </a:rPr>
              <a:t> blog</a:t>
            </a:r>
            <a:r>
              <a:rPr lang="en-US" sz="1400" dirty="0"/>
              <a:t>)</a:t>
            </a:r>
          </a:p>
          <a:p>
            <a:pPr lvl="1" fontAlgn="ctr"/>
            <a:r>
              <a:rPr lang="en-US" sz="1400" dirty="0"/>
              <a:t>Cypress </a:t>
            </a:r>
            <a:r>
              <a:rPr lang="en-US" sz="1400" dirty="0" err="1"/>
              <a:t>MultiTouch</a:t>
            </a:r>
            <a:r>
              <a:rPr lang="en-US" sz="1400" dirty="0"/>
              <a:t> controller (</a:t>
            </a:r>
            <a:r>
              <a:rPr lang="en-US" sz="1400" dirty="0">
                <a:hlinkClick r:id="rId7"/>
              </a:rPr>
              <a:t>press release</a:t>
            </a:r>
            <a:r>
              <a:rPr lang="en-US" sz="1400" dirty="0"/>
              <a:t>)</a:t>
            </a:r>
          </a:p>
          <a:p>
            <a:pPr lvl="1" fontAlgn="ctr"/>
            <a:r>
              <a:rPr lang="en-US" sz="1400" dirty="0" smtClean="0"/>
              <a:t>Software </a:t>
            </a:r>
            <a:r>
              <a:rPr lang="en-US" sz="1400" dirty="0"/>
              <a:t>– Linux, QT and custom Tesla code (</a:t>
            </a:r>
            <a:r>
              <a:rPr lang="en-US" sz="1400" dirty="0">
                <a:hlinkClick r:id="rId4"/>
              </a:rPr>
              <a:t>PC Word interview</a:t>
            </a:r>
            <a:r>
              <a:rPr lang="en-US" sz="1400" dirty="0"/>
              <a:t>)</a:t>
            </a:r>
          </a:p>
          <a:p>
            <a:endParaRPr lang="en-US" sz="1600" dirty="0"/>
          </a:p>
        </p:txBody>
      </p:sp>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34071" t="5520" r="13771" b="33441"/>
          <a:stretch/>
        </p:blipFill>
        <p:spPr>
          <a:xfrm>
            <a:off x="6824716" y="3265707"/>
            <a:ext cx="4669972" cy="3069771"/>
          </a:xfrm>
          <a:prstGeom prst="rect">
            <a:avLst/>
          </a:prstGeom>
        </p:spPr>
      </p:pic>
      <p:sp>
        <p:nvSpPr>
          <p:cNvPr id="5" name="Rectangle 4"/>
          <p:cNvSpPr/>
          <p:nvPr/>
        </p:nvSpPr>
        <p:spPr>
          <a:xfrm>
            <a:off x="6824716" y="6335477"/>
            <a:ext cx="4669972" cy="261610"/>
          </a:xfrm>
          <a:prstGeom prst="rect">
            <a:avLst/>
          </a:prstGeom>
        </p:spPr>
        <p:txBody>
          <a:bodyPr wrap="square">
            <a:spAutoFit/>
          </a:bodyPr>
          <a:lstStyle/>
          <a:p>
            <a:pPr algn="r"/>
            <a:r>
              <a:rPr lang="en-US" sz="1100" dirty="0"/>
              <a:t>Source: Tesla </a:t>
            </a:r>
            <a:r>
              <a:rPr lang="en-US" sz="1100" dirty="0" smtClean="0"/>
              <a:t>Motors</a:t>
            </a:r>
            <a:endParaRPr lang="en-US" sz="1100" dirty="0"/>
          </a:p>
        </p:txBody>
      </p:sp>
    </p:spTree>
    <p:extLst>
      <p:ext uri="{BB962C8B-B14F-4D97-AF65-F5344CB8AC3E}">
        <p14:creationId xmlns:p14="http://schemas.microsoft.com/office/powerpoint/2010/main" val="232568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78" y="119742"/>
            <a:ext cx="9136138" cy="974271"/>
          </a:xfrm>
        </p:spPr>
        <p:txBody>
          <a:bodyPr>
            <a:noAutofit/>
          </a:bodyPr>
          <a:lstStyle/>
          <a:p>
            <a:r>
              <a:rPr lang="en-US" sz="3600" dirty="0" smtClean="0"/>
              <a:t>Networked Data Services – New Possibilities</a:t>
            </a:r>
            <a:endParaRPr lang="en-US" sz="3600" dirty="0"/>
          </a:p>
        </p:txBody>
      </p:sp>
      <p:sp>
        <p:nvSpPr>
          <p:cNvPr id="3" name="Content Placeholder 2"/>
          <p:cNvSpPr>
            <a:spLocks noGrp="1"/>
          </p:cNvSpPr>
          <p:nvPr>
            <p:ph idx="1"/>
          </p:nvPr>
        </p:nvSpPr>
        <p:spPr>
          <a:xfrm>
            <a:off x="677334" y="796474"/>
            <a:ext cx="8596668" cy="6061526"/>
          </a:xfrm>
        </p:spPr>
        <p:txBody>
          <a:bodyPr>
            <a:normAutofit fontScale="92500" lnSpcReduction="20000"/>
          </a:bodyPr>
          <a:lstStyle/>
          <a:p>
            <a:r>
              <a:rPr lang="en-US" sz="2600" dirty="0" smtClean="0"/>
              <a:t>Over-the-Air Software Updates &amp; Patches</a:t>
            </a:r>
          </a:p>
          <a:p>
            <a:pPr lvl="1"/>
            <a:r>
              <a:rPr lang="en-US" sz="2200" dirty="0" smtClean="0"/>
              <a:t>Add entirely new functionality to the car</a:t>
            </a:r>
          </a:p>
          <a:p>
            <a:pPr lvl="2"/>
            <a:r>
              <a:rPr lang="en-US" sz="2200" dirty="0" smtClean="0"/>
              <a:t>For example: </a:t>
            </a:r>
            <a:r>
              <a:rPr lang="en-US" sz="2200" b="1" dirty="0" smtClean="0"/>
              <a:t>Hill Start Assist</a:t>
            </a:r>
            <a:br>
              <a:rPr lang="en-US" sz="2200" b="1" dirty="0" smtClean="0"/>
            </a:br>
            <a:r>
              <a:rPr lang="en-US" sz="2000" dirty="0" smtClean="0"/>
              <a:t>aka: </a:t>
            </a:r>
            <a:r>
              <a:rPr lang="en-US" sz="2200" i="1" dirty="0" smtClean="0"/>
              <a:t>Seattle has longer &amp; steeper </a:t>
            </a:r>
            <a:br>
              <a:rPr lang="en-US" sz="2200" i="1" dirty="0" smtClean="0"/>
            </a:br>
            <a:r>
              <a:rPr lang="en-US" sz="2200" i="1" dirty="0" smtClean="0"/>
              <a:t>       hills than Fremont, CA</a:t>
            </a:r>
          </a:p>
          <a:p>
            <a:pPr lvl="1"/>
            <a:r>
              <a:rPr lang="en-US" sz="2200" dirty="0" smtClean="0"/>
              <a:t>Make feature updates</a:t>
            </a:r>
          </a:p>
          <a:p>
            <a:pPr lvl="2"/>
            <a:r>
              <a:rPr lang="en-US" sz="2000" dirty="0" smtClean="0"/>
              <a:t>For example: improved cold weather range predictions</a:t>
            </a:r>
          </a:p>
          <a:p>
            <a:pPr lvl="1"/>
            <a:r>
              <a:rPr lang="en-US" sz="2200" dirty="0" smtClean="0"/>
              <a:t>Fix any bugs in Car OS or Infotainment Apps</a:t>
            </a:r>
          </a:p>
          <a:p>
            <a:pPr lvl="1"/>
            <a:endParaRPr lang="en-US" sz="2400" dirty="0" smtClean="0"/>
          </a:p>
          <a:p>
            <a:r>
              <a:rPr lang="en-US" sz="2600" dirty="0" smtClean="0"/>
              <a:t>Data </a:t>
            </a:r>
            <a:r>
              <a:rPr lang="en-US" sz="2600" dirty="0"/>
              <a:t>feed of near real-time traffic conditions</a:t>
            </a:r>
          </a:p>
          <a:p>
            <a:pPr lvl="1"/>
            <a:r>
              <a:rPr lang="en-US" sz="2200" dirty="0"/>
              <a:t>Source: Google </a:t>
            </a:r>
            <a:r>
              <a:rPr lang="en-US" sz="2200" dirty="0" smtClean="0"/>
              <a:t>Maps</a:t>
            </a:r>
          </a:p>
          <a:p>
            <a:r>
              <a:rPr lang="en-US" sz="2400" dirty="0" smtClean="0"/>
              <a:t>Streaming Internet Radio</a:t>
            </a:r>
          </a:p>
          <a:p>
            <a:pPr lvl="1"/>
            <a:r>
              <a:rPr lang="en-US" sz="2200" dirty="0" smtClean="0"/>
              <a:t>Slacker</a:t>
            </a:r>
          </a:p>
          <a:p>
            <a:pPr lvl="1"/>
            <a:r>
              <a:rPr lang="en-US" sz="2200" dirty="0" err="1" smtClean="0"/>
              <a:t>TuneIn</a:t>
            </a:r>
            <a:endParaRPr lang="en-US" sz="2200" dirty="0" smtClean="0"/>
          </a:p>
          <a:p>
            <a:r>
              <a:rPr lang="en-US" sz="2600" dirty="0"/>
              <a:t>Real-time GPS </a:t>
            </a:r>
            <a:r>
              <a:rPr lang="en-US" sz="2600" dirty="0" smtClean="0"/>
              <a:t>location</a:t>
            </a:r>
          </a:p>
          <a:p>
            <a:r>
              <a:rPr lang="en-US" sz="2600" dirty="0" smtClean="0"/>
              <a:t>Transmit vehicle status telemetry</a:t>
            </a:r>
            <a:endParaRPr lang="en-US" sz="2200" dirty="0"/>
          </a:p>
        </p:txBody>
      </p:sp>
      <p:grpSp>
        <p:nvGrpSpPr>
          <p:cNvPr id="6" name="Group 5"/>
          <p:cNvGrpSpPr/>
          <p:nvPr/>
        </p:nvGrpSpPr>
        <p:grpSpPr>
          <a:xfrm>
            <a:off x="8037290" y="796474"/>
            <a:ext cx="3759200" cy="5461000"/>
            <a:chOff x="7808686" y="1163759"/>
            <a:chExt cx="3759200" cy="5461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686" y="1163759"/>
              <a:ext cx="3759200" cy="5461000"/>
            </a:xfrm>
            <a:prstGeom prst="rect">
              <a:avLst/>
            </a:prstGeom>
          </p:spPr>
        </p:pic>
        <p:sp>
          <p:nvSpPr>
            <p:cNvPr id="5" name="TextBox 4"/>
            <p:cNvSpPr txBox="1"/>
            <p:nvPr/>
          </p:nvSpPr>
          <p:spPr>
            <a:xfrm>
              <a:off x="7808686" y="6286205"/>
              <a:ext cx="2187394" cy="338554"/>
            </a:xfrm>
            <a:prstGeom prst="rect">
              <a:avLst/>
            </a:prstGeom>
            <a:noFill/>
          </p:spPr>
          <p:txBody>
            <a:bodyPr wrap="none" rtlCol="0" anchor="b">
              <a:spAutoFit/>
            </a:bodyPr>
            <a:lstStyle/>
            <a:p>
              <a:r>
                <a:rPr lang="en-US" sz="1600" dirty="0" smtClean="0"/>
                <a:t>Source: Seattle Times</a:t>
              </a:r>
              <a:endParaRPr lang="en-US" sz="1600" dirty="0"/>
            </a:p>
          </p:txBody>
        </p:sp>
      </p:grpSp>
    </p:spTree>
    <p:extLst>
      <p:ext uri="{BB962C8B-B14F-4D97-AF65-F5344CB8AC3E}">
        <p14:creationId xmlns:p14="http://schemas.microsoft.com/office/powerpoint/2010/main" val="194522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2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20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par>
                          <p:cTn id="31" fill="hold">
                            <p:stCondLst>
                              <p:cond delay="8000"/>
                            </p:stCondLst>
                            <p:childTnLst>
                              <p:par>
                                <p:cTn id="32" presetID="1" presetClass="entr" presetSubtype="0" fill="hold" nodeType="after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childTnLst>
                          </p:cTn>
                        </p:par>
                        <p:par>
                          <p:cTn id="34" fill="hold">
                            <p:stCondLst>
                              <p:cond delay="8000"/>
                            </p:stCondLst>
                            <p:childTnLst>
                              <p:par>
                                <p:cTn id="35" presetID="1" presetClass="entr" presetSubtype="0" fill="hold" nodeType="after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par>
                          <p:cTn id="37" fill="hold">
                            <p:stCondLst>
                              <p:cond delay="8000"/>
                            </p:stCondLst>
                            <p:childTnLst>
                              <p:par>
                                <p:cTn id="38" presetID="1" presetClass="entr" presetSubtype="0" fill="hold" nodeType="after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childTnLst>
                                </p:cTn>
                              </p:par>
                            </p:childTnLst>
                          </p:cTn>
                        </p:par>
                        <p:par>
                          <p:cTn id="40" fill="hold">
                            <p:stCondLst>
                              <p:cond delay="8000"/>
                            </p:stCondLst>
                            <p:childTnLst>
                              <p:par>
                                <p:cTn id="41" presetID="1" presetClass="entr" presetSubtype="0" fill="hold" nodeType="after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60" y="103409"/>
            <a:ext cx="8596668" cy="974271"/>
          </a:xfrm>
        </p:spPr>
        <p:txBody>
          <a:bodyPr/>
          <a:lstStyle/>
          <a:p>
            <a:r>
              <a:rPr lang="en-US" dirty="0" smtClean="0"/>
              <a:t>Sensors &amp; Controls: Fly-By-Wire?</a:t>
            </a:r>
            <a:endParaRPr lang="en-US" dirty="0"/>
          </a:p>
        </p:txBody>
      </p:sp>
      <p:sp>
        <p:nvSpPr>
          <p:cNvPr id="3" name="Content Placeholder 2"/>
          <p:cNvSpPr>
            <a:spLocks noGrp="1"/>
          </p:cNvSpPr>
          <p:nvPr>
            <p:ph idx="1"/>
          </p:nvPr>
        </p:nvSpPr>
        <p:spPr>
          <a:xfrm>
            <a:off x="677334" y="943896"/>
            <a:ext cx="8596668" cy="5701403"/>
          </a:xfrm>
        </p:spPr>
        <p:txBody>
          <a:bodyPr>
            <a:normAutofit lnSpcReduction="10000"/>
          </a:bodyPr>
          <a:lstStyle/>
          <a:p>
            <a:r>
              <a:rPr lang="en-US" sz="2000" dirty="0" smtClean="0"/>
              <a:t>Software controlled switches handle all vehicle control functions</a:t>
            </a:r>
          </a:p>
          <a:p>
            <a:pPr lvl="1"/>
            <a:r>
              <a:rPr lang="en-US" sz="1800" dirty="0" smtClean="0"/>
              <a:t>Car can detects proximity of key fob, else drive train disabled.</a:t>
            </a:r>
          </a:p>
          <a:p>
            <a:pPr lvl="1"/>
            <a:r>
              <a:rPr lang="en-US" sz="1800" dirty="0" smtClean="0"/>
              <a:t>Remote </a:t>
            </a:r>
            <a:r>
              <a:rPr lang="en-US" sz="1800" dirty="0"/>
              <a:t>door unlock </a:t>
            </a:r>
            <a:r>
              <a:rPr lang="en-US" sz="1800" dirty="0" smtClean="0"/>
              <a:t>and extend door handles, </a:t>
            </a:r>
            <a:br>
              <a:rPr lang="en-US" sz="1800" dirty="0" smtClean="0"/>
            </a:br>
            <a:r>
              <a:rPr lang="en-US" sz="1800" dirty="0" smtClean="0"/>
              <a:t>handles auto-present as </a:t>
            </a:r>
            <a:r>
              <a:rPr lang="en-US" sz="1800" dirty="0"/>
              <a:t>driver approaches with key </a:t>
            </a:r>
            <a:r>
              <a:rPr lang="en-US" sz="1800" dirty="0" smtClean="0"/>
              <a:t>fob </a:t>
            </a:r>
            <a:br>
              <a:rPr lang="en-US" sz="1800" dirty="0" smtClean="0"/>
            </a:br>
            <a:r>
              <a:rPr lang="en-US" sz="1800" dirty="0" smtClean="0"/>
              <a:t>if Tech Package is installed</a:t>
            </a:r>
            <a:r>
              <a:rPr lang="en-US" sz="1800" dirty="0"/>
              <a:t>.</a:t>
            </a:r>
            <a:br>
              <a:rPr lang="en-US" sz="1800" dirty="0"/>
            </a:br>
            <a:r>
              <a:rPr lang="en-US" sz="1800" dirty="0">
                <a:hlinkClick r:id="rId3"/>
              </a:rPr>
              <a:t>https://</a:t>
            </a:r>
            <a:r>
              <a:rPr lang="en-US" sz="1800" dirty="0" smtClean="0">
                <a:hlinkClick r:id="rId3"/>
              </a:rPr>
              <a:t>www.youtube.com/watch?v=ucwo9hnLiU8</a:t>
            </a:r>
            <a:endParaRPr lang="en-US" sz="1800" dirty="0" smtClean="0"/>
          </a:p>
          <a:p>
            <a:pPr lvl="1"/>
            <a:r>
              <a:rPr lang="en-US" sz="1800" dirty="0" smtClean="0"/>
              <a:t>Steering, including steering mode setting</a:t>
            </a:r>
          </a:p>
          <a:p>
            <a:pPr lvl="1"/>
            <a:r>
              <a:rPr lang="en-US" sz="1800" dirty="0" smtClean="0"/>
              <a:t>Gear selection: P-N-R-D</a:t>
            </a:r>
          </a:p>
          <a:p>
            <a:pPr lvl="1"/>
            <a:r>
              <a:rPr lang="en-US" sz="1800" dirty="0" smtClean="0"/>
              <a:t>Braking, including </a:t>
            </a:r>
            <a:r>
              <a:rPr lang="en-US" sz="1800" dirty="0" err="1" smtClean="0"/>
              <a:t>regen</a:t>
            </a:r>
            <a:r>
              <a:rPr lang="en-US" sz="1800" dirty="0" smtClean="0"/>
              <a:t>-braking</a:t>
            </a:r>
          </a:p>
          <a:p>
            <a:pPr lvl="1"/>
            <a:r>
              <a:rPr lang="en-US" sz="1800" dirty="0" smtClean="0"/>
              <a:t>Driving lights &amp; turn signals</a:t>
            </a:r>
          </a:p>
          <a:p>
            <a:pPr lvl="1"/>
            <a:r>
              <a:rPr lang="en-US" sz="1800" dirty="0" smtClean="0"/>
              <a:t>HVAC</a:t>
            </a:r>
          </a:p>
          <a:p>
            <a:pPr lvl="1"/>
            <a:r>
              <a:rPr lang="en-US" sz="1800" dirty="0" smtClean="0"/>
              <a:t>Door </a:t>
            </a:r>
            <a:r>
              <a:rPr lang="en-US" sz="1800" dirty="0"/>
              <a:t>sensors / unlock </a:t>
            </a:r>
            <a:r>
              <a:rPr lang="en-US" sz="1800" dirty="0" smtClean="0"/>
              <a:t/>
            </a:r>
            <a:br>
              <a:rPr lang="en-US" sz="1800" dirty="0" smtClean="0"/>
            </a:br>
            <a:r>
              <a:rPr lang="en-US" sz="1800" dirty="0" smtClean="0"/>
              <a:t>[</a:t>
            </a:r>
            <a:r>
              <a:rPr lang="en-US" sz="1800" dirty="0"/>
              <a:t>with manual override for emergency </a:t>
            </a:r>
            <a:r>
              <a:rPr lang="en-US" sz="1800" dirty="0" smtClean="0"/>
              <a:t>use]</a:t>
            </a:r>
            <a:endParaRPr lang="en-US" sz="1800" dirty="0"/>
          </a:p>
          <a:p>
            <a:pPr lvl="1"/>
            <a:r>
              <a:rPr lang="en-US" sz="1800" dirty="0" smtClean="0"/>
              <a:t>Battery compartment temperature &amp; air-flow</a:t>
            </a:r>
          </a:p>
          <a:p>
            <a:pPr lvl="1"/>
            <a:r>
              <a:rPr lang="en-US" sz="1800" dirty="0" smtClean="0"/>
              <a:t>Vehicle ride-height at highway speed, </a:t>
            </a:r>
            <a:br>
              <a:rPr lang="en-US" sz="1800" dirty="0" smtClean="0"/>
            </a:br>
            <a:r>
              <a:rPr lang="en-US" sz="1800" dirty="0" smtClean="0"/>
              <a:t>if Air-Suspension options is fitted.</a:t>
            </a:r>
          </a:p>
        </p:txBody>
      </p:sp>
      <p:sp>
        <p:nvSpPr>
          <p:cNvPr id="5" name="Rectangle 4"/>
          <p:cNvSpPr/>
          <p:nvPr/>
        </p:nvSpPr>
        <p:spPr>
          <a:xfrm>
            <a:off x="9558438" y="4384988"/>
            <a:ext cx="2530300" cy="261610"/>
          </a:xfrm>
          <a:prstGeom prst="rect">
            <a:avLst/>
          </a:prstGeom>
        </p:spPr>
        <p:txBody>
          <a:bodyPr wrap="square">
            <a:spAutoFit/>
          </a:bodyPr>
          <a:lstStyle/>
          <a:p>
            <a:pPr algn="r"/>
            <a:r>
              <a:rPr lang="en-US" sz="1100" dirty="0"/>
              <a:t>Source: </a:t>
            </a:r>
            <a:r>
              <a:rPr lang="en-US" sz="1100" dirty="0" smtClean="0"/>
              <a:t>Scientific American</a:t>
            </a:r>
            <a:endParaRPr lang="en-US" sz="11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238" y="1564815"/>
            <a:ext cx="4000500" cy="2820353"/>
          </a:xfrm>
          <a:prstGeom prst="rect">
            <a:avLst/>
          </a:prstGeom>
        </p:spPr>
      </p:pic>
      <p:sp>
        <p:nvSpPr>
          <p:cNvPr id="8" name="Rectangle 7"/>
          <p:cNvSpPr/>
          <p:nvPr/>
        </p:nvSpPr>
        <p:spPr>
          <a:xfrm>
            <a:off x="7501381" y="6368180"/>
            <a:ext cx="2530300" cy="261610"/>
          </a:xfrm>
          <a:prstGeom prst="rect">
            <a:avLst/>
          </a:prstGeom>
        </p:spPr>
        <p:txBody>
          <a:bodyPr wrap="square">
            <a:spAutoFit/>
          </a:bodyPr>
          <a:lstStyle/>
          <a:p>
            <a:pPr algn="r"/>
            <a:r>
              <a:rPr lang="en-US" sz="1100" dirty="0"/>
              <a:t>Source: </a:t>
            </a:r>
            <a:r>
              <a:rPr lang="en-US" sz="1100" dirty="0" smtClean="0"/>
              <a:t>JThelin</a:t>
            </a:r>
            <a:endParaRPr lang="en-US" sz="1100" dirty="0"/>
          </a:p>
        </p:txBody>
      </p:sp>
      <p:pic>
        <p:nvPicPr>
          <p:cNvPr id="7" name="Picture 6"/>
          <p:cNvPicPr>
            <a:picLocks noChangeAspect="1"/>
          </p:cNvPicPr>
          <p:nvPr/>
        </p:nvPicPr>
        <p:blipFill rotWithShape="1">
          <a:blip r:embed="rId5" cstate="print">
            <a:lum bright="5000" contrast="2000"/>
            <a:extLst>
              <a:ext uri="{BEBA8EAE-BF5A-486C-A8C5-ECC9F3942E4B}">
                <a14:imgProps xmlns:a14="http://schemas.microsoft.com/office/drawing/2010/main">
                  <a14:imgLayer r:embed="rId6">
                    <a14:imgEffect>
                      <a14:sharpenSoften amount="2000"/>
                    </a14:imgEffect>
                    <a14:imgEffect>
                      <a14:brightnessContrast bright="3000" contrast="22000"/>
                    </a14:imgEffect>
                  </a14:imgLayer>
                </a14:imgProps>
              </a:ext>
              <a:ext uri="{28A0092B-C50C-407E-A947-70E740481C1C}">
                <a14:useLocalDpi xmlns:a14="http://schemas.microsoft.com/office/drawing/2010/main" val="0"/>
              </a:ext>
            </a:extLst>
          </a:blip>
          <a:srcRect l="19042" t="145" r="10571" b="64753"/>
          <a:stretch/>
        </p:blipFill>
        <p:spPr>
          <a:xfrm>
            <a:off x="6411403" y="3961242"/>
            <a:ext cx="3620278" cy="2407298"/>
          </a:xfrm>
          <a:prstGeom prst="rect">
            <a:avLst/>
          </a:prstGeom>
          <a:effectLst>
            <a:outerShdw blurRad="50800" dist="38100" dir="13500000" algn="br" rotWithShape="0">
              <a:prstClr val="black">
                <a:alpha val="40000"/>
              </a:prstClr>
            </a:outerShdw>
          </a:effectLst>
        </p:spPr>
      </p:pic>
      <p:sp>
        <p:nvSpPr>
          <p:cNvPr id="11" name="Rounded Rectangle 10"/>
          <p:cNvSpPr/>
          <p:nvPr/>
        </p:nvSpPr>
        <p:spPr>
          <a:xfrm>
            <a:off x="6428098" y="4544704"/>
            <a:ext cx="2047164" cy="680951"/>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2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60" y="103409"/>
            <a:ext cx="8596668" cy="974271"/>
          </a:xfrm>
        </p:spPr>
        <p:txBody>
          <a:bodyPr/>
          <a:lstStyle/>
          <a:p>
            <a:r>
              <a:rPr lang="en-US" dirty="0" smtClean="0"/>
              <a:t>Telemetry – Many Different Uses</a:t>
            </a:r>
            <a:endParaRPr lang="en-US" dirty="0"/>
          </a:p>
        </p:txBody>
      </p:sp>
      <p:sp>
        <p:nvSpPr>
          <p:cNvPr id="3" name="Content Placeholder 2"/>
          <p:cNvSpPr>
            <a:spLocks noGrp="1"/>
          </p:cNvSpPr>
          <p:nvPr>
            <p:ph idx="1"/>
          </p:nvPr>
        </p:nvSpPr>
        <p:spPr>
          <a:xfrm>
            <a:off x="677334" y="1077680"/>
            <a:ext cx="8596668" cy="5382114"/>
          </a:xfrm>
        </p:spPr>
        <p:txBody>
          <a:bodyPr>
            <a:noAutofit/>
          </a:bodyPr>
          <a:lstStyle/>
          <a:p>
            <a:r>
              <a:rPr lang="en-US" sz="2400" dirty="0"/>
              <a:t>Vast amounts for real-time status data produced</a:t>
            </a:r>
            <a:br>
              <a:rPr lang="en-US" sz="2400" dirty="0"/>
            </a:br>
            <a:r>
              <a:rPr lang="en-US" sz="2400" dirty="0"/>
              <a:t>by each car – rich data mining opportunities</a:t>
            </a:r>
            <a:r>
              <a:rPr lang="en-US" sz="2400" dirty="0" smtClean="0"/>
              <a:t>.</a:t>
            </a:r>
          </a:p>
          <a:p>
            <a:pPr lvl="1"/>
            <a:endParaRPr lang="en-US" sz="2200" dirty="0"/>
          </a:p>
          <a:p>
            <a:r>
              <a:rPr lang="en-US" sz="2400" dirty="0" smtClean="0"/>
              <a:t>Various Uses of the Data:</a:t>
            </a:r>
          </a:p>
          <a:p>
            <a:pPr lvl="1"/>
            <a:r>
              <a:rPr lang="en-US" sz="2000" dirty="0" smtClean="0"/>
              <a:t>Complete fleet size and usage patterns data.</a:t>
            </a:r>
          </a:p>
          <a:p>
            <a:pPr lvl="1"/>
            <a:r>
              <a:rPr lang="en-US" sz="2000" dirty="0" smtClean="0"/>
              <a:t>Analyze usage patterns for design of new features.</a:t>
            </a:r>
          </a:p>
          <a:p>
            <a:pPr lvl="2"/>
            <a:r>
              <a:rPr lang="en-US" sz="1800" dirty="0" smtClean="0"/>
              <a:t>Example: Hill Start Assist functionality added in April 2014.</a:t>
            </a:r>
          </a:p>
          <a:p>
            <a:pPr lvl="1"/>
            <a:r>
              <a:rPr lang="en-US" sz="2000" dirty="0" smtClean="0"/>
              <a:t>Safety monitoring</a:t>
            </a:r>
          </a:p>
          <a:p>
            <a:pPr lvl="2"/>
            <a:r>
              <a:rPr lang="en-US" sz="1800" dirty="0" smtClean="0"/>
              <a:t>Examples: Any crashes detected, even if air-bags did not need deployment.</a:t>
            </a:r>
            <a:br>
              <a:rPr lang="en-US" sz="1800" dirty="0" smtClean="0"/>
            </a:br>
            <a:r>
              <a:rPr lang="en-US" sz="1600" dirty="0">
                <a:hlinkClick r:id="rId3"/>
              </a:rPr>
              <a:t>http://www.gtspirit.com/2013/10/06/tesla-model-s-destroyed-in-the-usa</a:t>
            </a:r>
            <a:r>
              <a:rPr lang="en-US" sz="1600" dirty="0" smtClean="0">
                <a:hlinkClick r:id="rId3"/>
              </a:rPr>
              <a:t>/</a:t>
            </a:r>
            <a:r>
              <a:rPr lang="en-US" sz="1600" dirty="0"/>
              <a:t> </a:t>
            </a:r>
            <a:endParaRPr lang="en-US" sz="1600" dirty="0" smtClean="0"/>
          </a:p>
          <a:p>
            <a:pPr lvl="1"/>
            <a:r>
              <a:rPr lang="en-US" sz="2000" dirty="0" smtClean="0"/>
              <a:t>Dude, Where’s My Car?</a:t>
            </a:r>
          </a:p>
          <a:p>
            <a:pPr lvl="2"/>
            <a:endParaRPr lang="en-US" sz="1800" dirty="0" smtClean="0"/>
          </a:p>
          <a:p>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069" y="2082385"/>
            <a:ext cx="2750728" cy="4586928"/>
          </a:xfrm>
          <a:prstGeom prst="rect">
            <a:avLst/>
          </a:prstGeom>
        </p:spPr>
      </p:pic>
      <p:sp>
        <p:nvSpPr>
          <p:cNvPr id="6" name="Rectangle 5"/>
          <p:cNvSpPr/>
          <p:nvPr/>
        </p:nvSpPr>
        <p:spPr>
          <a:xfrm>
            <a:off x="8985069" y="6637334"/>
            <a:ext cx="2750728" cy="261610"/>
          </a:xfrm>
          <a:prstGeom prst="rect">
            <a:avLst/>
          </a:prstGeom>
        </p:spPr>
        <p:txBody>
          <a:bodyPr wrap="square">
            <a:spAutoFit/>
          </a:bodyPr>
          <a:lstStyle/>
          <a:p>
            <a:pPr algn="r"/>
            <a:r>
              <a:rPr lang="en-US" sz="1100" dirty="0"/>
              <a:t>Source: Tesla </a:t>
            </a:r>
            <a:r>
              <a:rPr lang="en-US" sz="1100" dirty="0" smtClean="0"/>
              <a:t>Motors</a:t>
            </a:r>
            <a:endParaRPr lang="en-US" sz="1100" dirty="0"/>
          </a:p>
        </p:txBody>
      </p:sp>
    </p:spTree>
    <p:extLst>
      <p:ext uri="{BB962C8B-B14F-4D97-AF65-F5344CB8AC3E}">
        <p14:creationId xmlns:p14="http://schemas.microsoft.com/office/powerpoint/2010/main" val="294303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Telemetry – Fraud Detection</a:t>
            </a:r>
            <a:endParaRPr lang="en-US" dirty="0"/>
          </a:p>
        </p:txBody>
      </p:sp>
      <p:sp>
        <p:nvSpPr>
          <p:cNvPr id="3" name="Content Placeholder 2"/>
          <p:cNvSpPr>
            <a:spLocks noGrp="1"/>
          </p:cNvSpPr>
          <p:nvPr>
            <p:ph idx="1"/>
          </p:nvPr>
        </p:nvSpPr>
        <p:spPr>
          <a:xfrm>
            <a:off x="353961" y="958646"/>
            <a:ext cx="8920041" cy="5899354"/>
          </a:xfrm>
        </p:spPr>
        <p:txBody>
          <a:bodyPr>
            <a:normAutofit fontScale="85000" lnSpcReduction="20000"/>
          </a:bodyPr>
          <a:lstStyle/>
          <a:p>
            <a:r>
              <a:rPr lang="en-US" b="1" dirty="0" smtClean="0"/>
              <a:t>A Most Peculiar Test Drive</a:t>
            </a:r>
          </a:p>
          <a:p>
            <a:pPr lvl="1"/>
            <a:r>
              <a:rPr lang="en-US" dirty="0" smtClean="0"/>
              <a:t>New York Times article by John </a:t>
            </a:r>
            <a:r>
              <a:rPr lang="en-US" dirty="0" err="1" smtClean="0"/>
              <a:t>Broder</a:t>
            </a:r>
            <a:r>
              <a:rPr lang="en-US" dirty="0"/>
              <a:t/>
            </a:r>
            <a:br>
              <a:rPr lang="en-US" dirty="0"/>
            </a:br>
            <a:r>
              <a:rPr lang="en-US" dirty="0" smtClean="0">
                <a:hlinkClick r:id="rId3"/>
              </a:rPr>
              <a:t>http://www.nytimes.com/2013/02/10/automobiles </a:t>
            </a:r>
            <a:br>
              <a:rPr lang="en-US" dirty="0" smtClean="0">
                <a:hlinkClick r:id="rId3"/>
              </a:rPr>
            </a:br>
            <a:r>
              <a:rPr lang="en-US" dirty="0" smtClean="0">
                <a:hlinkClick r:id="rId3"/>
              </a:rPr>
              <a:t>/stalled-on-the-ev-highway.html</a:t>
            </a:r>
            <a:endParaRPr lang="en-US" dirty="0" smtClean="0"/>
          </a:p>
          <a:p>
            <a:pPr lvl="1"/>
            <a:r>
              <a:rPr lang="en-US" dirty="0" smtClean="0"/>
              <a:t>Public rebuttal of </a:t>
            </a:r>
            <a:r>
              <a:rPr lang="en-US" dirty="0" err="1" smtClean="0"/>
              <a:t>NYTimes</a:t>
            </a:r>
            <a:r>
              <a:rPr lang="en-US" dirty="0" smtClean="0"/>
              <a:t> article </a:t>
            </a:r>
            <a:br>
              <a:rPr lang="en-US" dirty="0" smtClean="0"/>
            </a:br>
            <a:r>
              <a:rPr lang="en-US" dirty="0" smtClean="0"/>
              <a:t>with full telemetry data analysis by Tesla Motors</a:t>
            </a:r>
            <a:r>
              <a:rPr lang="en-US" dirty="0"/>
              <a:t/>
            </a:r>
            <a:br>
              <a:rPr lang="en-US" dirty="0"/>
            </a:br>
            <a:r>
              <a:rPr lang="en-US" dirty="0">
                <a:hlinkClick r:id="rId4"/>
              </a:rPr>
              <a:t>http://www.teslamotors.com/blog/most-peculiar-test-drive</a:t>
            </a:r>
            <a:r>
              <a:rPr lang="en-US" dirty="0"/>
              <a:t/>
            </a:r>
            <a:br>
              <a:rPr lang="en-US" dirty="0"/>
            </a:br>
            <a:r>
              <a:rPr lang="en-US" dirty="0">
                <a:hlinkClick r:id="rId5"/>
              </a:rPr>
              <a:t>http://</a:t>
            </a:r>
            <a:r>
              <a:rPr lang="en-US" dirty="0" smtClean="0">
                <a:hlinkClick r:id="rId5"/>
              </a:rPr>
              <a:t>www.teslamotors.com/blog/most-peculiar-test-drive-follow</a:t>
            </a:r>
            <a:endParaRPr lang="en-US" dirty="0" smtClean="0"/>
          </a:p>
          <a:p>
            <a:pPr lvl="1"/>
            <a:endParaRPr lang="en-US" dirty="0"/>
          </a:p>
          <a:p>
            <a:r>
              <a:rPr lang="en-US" b="1" dirty="0" smtClean="0"/>
              <a:t>When Life Gives You </a:t>
            </a:r>
            <a:r>
              <a:rPr lang="en-US" b="1" dirty="0" smtClean="0"/>
              <a:t>Lemons</a:t>
            </a:r>
            <a:endParaRPr lang="en-US" dirty="0" smtClean="0"/>
          </a:p>
          <a:p>
            <a:pPr lvl="1"/>
            <a:r>
              <a:rPr lang="en-US" dirty="0" smtClean="0"/>
              <a:t>Milwaukee attorney Vince </a:t>
            </a:r>
            <a:r>
              <a:rPr lang="en-US" dirty="0" err="1" smtClean="0"/>
              <a:t>Megna</a:t>
            </a:r>
            <a:r>
              <a:rPr lang="en-US" dirty="0" smtClean="0"/>
              <a:t> filed “Lemon Law” case against Tesla Motors claiming defective vehicle.</a:t>
            </a:r>
          </a:p>
          <a:p>
            <a:pPr lvl="1"/>
            <a:r>
              <a:rPr lang="en-US" dirty="0" smtClean="0"/>
              <a:t>Tesla </a:t>
            </a:r>
            <a:r>
              <a:rPr lang="en-US" dirty="0" smtClean="0"/>
              <a:t>released public statement detailing all the remedial steps they had attempted on that vehicle</a:t>
            </a:r>
            <a:r>
              <a:rPr lang="en-US" dirty="0" smtClean="0"/>
              <a:t>.</a:t>
            </a:r>
            <a:br>
              <a:rPr lang="en-US" dirty="0" smtClean="0"/>
            </a:br>
            <a:r>
              <a:rPr lang="en-US" dirty="0">
                <a:hlinkClick r:id="rId6"/>
              </a:rPr>
              <a:t>http://</a:t>
            </a:r>
            <a:r>
              <a:rPr lang="en-US" dirty="0" smtClean="0">
                <a:hlinkClick r:id="rId6"/>
              </a:rPr>
              <a:t>www.teslamotors.com/blog/when-life-gives-you-lemons</a:t>
            </a:r>
            <a:endParaRPr lang="en-US" dirty="0" smtClean="0"/>
          </a:p>
          <a:p>
            <a:pPr lvl="1"/>
            <a:r>
              <a:rPr lang="en-US" dirty="0" smtClean="0"/>
              <a:t>The </a:t>
            </a:r>
            <a:r>
              <a:rPr lang="en-US" dirty="0" smtClean="0"/>
              <a:t>key to the rebuttal came from telemetry data:</a:t>
            </a:r>
          </a:p>
          <a:p>
            <a:pPr lvl="2"/>
            <a:r>
              <a:rPr lang="en-US" sz="1600" dirty="0" smtClean="0">
                <a:solidFill>
                  <a:schemeClr val="tx2">
                    <a:lumMod val="75000"/>
                  </a:schemeClr>
                </a:solidFill>
              </a:rPr>
              <a:t>Another issue was that </a:t>
            </a:r>
            <a:r>
              <a:rPr lang="en-US" sz="1600" dirty="0" smtClean="0">
                <a:solidFill>
                  <a:schemeClr val="accent5"/>
                </a:solidFill>
              </a:rPr>
              <a:t>the car's fuse blew on numerous occasions</a:t>
            </a:r>
            <a:r>
              <a:rPr lang="en-US" sz="1600" dirty="0" smtClean="0">
                <a:solidFill>
                  <a:schemeClr val="tx2">
                    <a:lumMod val="75000"/>
                  </a:schemeClr>
                </a:solidFill>
              </a:rPr>
              <a:t>. Each time, our engineers explored all possible explanations and were never able to find anything wrong with the car. Still, just to be sure, we replaced several parts that could have been related to the alleged problem – all at no expense to the customer. </a:t>
            </a:r>
            <a:r>
              <a:rPr lang="en-US" sz="1600" dirty="0" smtClean="0">
                <a:solidFill>
                  <a:schemeClr val="tx2">
                    <a:lumMod val="75000"/>
                  </a:schemeClr>
                </a:solidFill>
              </a:rPr>
              <a:t>When </a:t>
            </a:r>
            <a:r>
              <a:rPr lang="en-US" sz="1600" dirty="0" smtClean="0">
                <a:solidFill>
                  <a:schemeClr val="tx2">
                    <a:lumMod val="75000"/>
                  </a:schemeClr>
                </a:solidFill>
              </a:rPr>
              <a:t>the fuse kept blowing despite the new parts, and faced with no diagnosis showing anything wrong with the car, the engineers were moved to consider the possibility that the fuse had been tampered with. </a:t>
            </a:r>
            <a:r>
              <a:rPr lang="en-US" sz="1600" dirty="0" smtClean="0">
                <a:solidFill>
                  <a:schemeClr val="tx2">
                    <a:lumMod val="75000"/>
                  </a:schemeClr>
                </a:solidFill>
              </a:rPr>
              <a:t/>
            </a:r>
            <a:br>
              <a:rPr lang="en-US" sz="1600" dirty="0" smtClean="0">
                <a:solidFill>
                  <a:schemeClr val="tx2">
                    <a:lumMod val="75000"/>
                  </a:schemeClr>
                </a:solidFill>
              </a:rPr>
            </a:br>
            <a:r>
              <a:rPr lang="en-US" sz="1600" dirty="0" smtClean="0">
                <a:solidFill>
                  <a:schemeClr val="tx2">
                    <a:lumMod val="75000"/>
                  </a:schemeClr>
                </a:solidFill>
              </a:rPr>
              <a:t>After </a:t>
            </a:r>
            <a:r>
              <a:rPr lang="en-US" sz="1600" dirty="0" smtClean="0">
                <a:solidFill>
                  <a:schemeClr val="tx2">
                    <a:lumMod val="75000"/>
                  </a:schemeClr>
                </a:solidFill>
              </a:rPr>
              <a:t>investigating, they determined that </a:t>
            </a:r>
            <a:r>
              <a:rPr lang="en-US" sz="1600" dirty="0" smtClean="0">
                <a:solidFill>
                  <a:schemeClr val="accent5"/>
                </a:solidFill>
              </a:rPr>
              <a:t>the car's front trunk had been opened immediately before the fuse failure on each of these occasions</a:t>
            </a:r>
            <a:r>
              <a:rPr lang="en-US" sz="1600" dirty="0" smtClean="0">
                <a:solidFill>
                  <a:schemeClr val="tx2">
                    <a:lumMod val="75000"/>
                  </a:schemeClr>
                </a:solidFill>
              </a:rPr>
              <a:t>. (The fuse is accessed through the front trunk.) </a:t>
            </a:r>
            <a:br>
              <a:rPr lang="en-US" sz="1600" dirty="0" smtClean="0">
                <a:solidFill>
                  <a:schemeClr val="tx2">
                    <a:lumMod val="75000"/>
                  </a:schemeClr>
                </a:solidFill>
              </a:rPr>
            </a:br>
            <a:r>
              <a:rPr lang="en-US" sz="1600" dirty="0" smtClean="0">
                <a:solidFill>
                  <a:schemeClr val="accent5"/>
                </a:solidFill>
              </a:rPr>
              <a:t>Ultimately</a:t>
            </a:r>
            <a:r>
              <a:rPr lang="en-US" sz="1600" dirty="0">
                <a:solidFill>
                  <a:schemeClr val="accent5"/>
                </a:solidFill>
              </a:rPr>
              <a:t>, Tesla service applied </a:t>
            </a:r>
            <a:r>
              <a:rPr lang="en-US" sz="1600" dirty="0" smtClean="0">
                <a:solidFill>
                  <a:schemeClr val="accent5"/>
                </a:solidFill>
              </a:rPr>
              <a:t>non-tamper </a:t>
            </a:r>
            <a:r>
              <a:rPr lang="en-US" sz="1600" dirty="0">
                <a:solidFill>
                  <a:schemeClr val="accent5"/>
                </a:solidFill>
              </a:rPr>
              <a:t>tape to the fuse switch. </a:t>
            </a:r>
            <a:r>
              <a:rPr lang="en-US" sz="1600" dirty="0" smtClean="0">
                <a:solidFill>
                  <a:schemeClr val="accent5"/>
                </a:solidFill>
              </a:rPr>
              <a:t/>
            </a:r>
            <a:br>
              <a:rPr lang="en-US" sz="1600" dirty="0" smtClean="0">
                <a:solidFill>
                  <a:schemeClr val="accent5"/>
                </a:solidFill>
              </a:rPr>
            </a:br>
            <a:r>
              <a:rPr lang="en-US" sz="1600" dirty="0" smtClean="0">
                <a:solidFill>
                  <a:schemeClr val="accent5"/>
                </a:solidFill>
              </a:rPr>
              <a:t>From </a:t>
            </a:r>
            <a:r>
              <a:rPr lang="en-US" sz="1600" dirty="0">
                <a:solidFill>
                  <a:schemeClr val="accent5"/>
                </a:solidFill>
              </a:rPr>
              <a:t>that point on, the fuse performed </a:t>
            </a:r>
            <a:r>
              <a:rPr lang="en-US" sz="1600" dirty="0" smtClean="0">
                <a:solidFill>
                  <a:schemeClr val="accent5"/>
                </a:solidFill>
              </a:rPr>
              <a:t>flawlessly!</a:t>
            </a:r>
            <a:endParaRPr lang="en-US" sz="1600" dirty="0" smtClean="0">
              <a:solidFill>
                <a:schemeClr val="accent5"/>
              </a:solidFill>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1253" y="449386"/>
            <a:ext cx="4302760" cy="3241040"/>
          </a:xfrm>
          <a:prstGeom prst="rect">
            <a:avLst/>
          </a:prstGeom>
        </p:spPr>
      </p:pic>
      <p:sp>
        <p:nvSpPr>
          <p:cNvPr id="5" name="Rectangle 4"/>
          <p:cNvSpPr/>
          <p:nvPr/>
        </p:nvSpPr>
        <p:spPr>
          <a:xfrm>
            <a:off x="9298643" y="3646713"/>
            <a:ext cx="2750728" cy="261610"/>
          </a:xfrm>
          <a:prstGeom prst="rect">
            <a:avLst/>
          </a:prstGeom>
        </p:spPr>
        <p:txBody>
          <a:bodyPr wrap="square">
            <a:spAutoFit/>
          </a:bodyPr>
          <a:lstStyle/>
          <a:p>
            <a:pPr algn="r"/>
            <a:r>
              <a:rPr lang="en-US" sz="1100" dirty="0"/>
              <a:t>Source: Tesla </a:t>
            </a:r>
            <a:r>
              <a:rPr lang="en-US" sz="1100" dirty="0" smtClean="0"/>
              <a:t>Motors</a:t>
            </a:r>
            <a:endParaRPr lang="en-US" sz="1100" dirty="0"/>
          </a:p>
        </p:txBody>
      </p:sp>
    </p:spTree>
    <p:extLst>
      <p:ext uri="{BB962C8B-B14F-4D97-AF65-F5344CB8AC3E}">
        <p14:creationId xmlns:p14="http://schemas.microsoft.com/office/powerpoint/2010/main" val="159354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893</TotalTime>
  <Words>1201</Words>
  <Application>Microsoft Office PowerPoint</Application>
  <PresentationFormat>Widescreen</PresentationFormat>
  <Paragraphs>245</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Trebuchet MS</vt:lpstr>
      <vt:lpstr>Verdana</vt:lpstr>
      <vt:lpstr>Wingdings</vt:lpstr>
      <vt:lpstr>Wingdings 3</vt:lpstr>
      <vt:lpstr>Facet</vt:lpstr>
      <vt:lpstr>PowerPoint Presentation</vt:lpstr>
      <vt:lpstr>Abstract</vt:lpstr>
      <vt:lpstr>Definition: Internet of Things</vt:lpstr>
      <vt:lpstr>The Connected Car – Tesla Model S</vt:lpstr>
      <vt:lpstr>Tesla Model S – Networking &amp; Connectivity</vt:lpstr>
      <vt:lpstr>Networked Data Services – New Possibilities</vt:lpstr>
      <vt:lpstr>Sensors &amp; Controls: Fly-By-Wire?</vt:lpstr>
      <vt:lpstr>Telemetry – Many Different Uses</vt:lpstr>
      <vt:lpstr>Telemetry – Fraud Detection</vt:lpstr>
      <vt:lpstr>A Remote Control Car?</vt:lpstr>
      <vt:lpstr>Connected Privacy?</vt:lpstr>
      <vt:lpstr>The future of the connected car is only just beginning…..</vt:lpstr>
    </vt:vector>
  </TitlesOfParts>
  <Company>Self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Cars</dc:title>
  <dc:subject>Internet of Things (IoT) ; Connected car; Tesla Model S</dc:subject>
  <dc:creator>Jorgen Thelin</dc:creator>
  <cp:keywords>Towards the future of the connected car. A case study of how automotive technology is starting to converge with the Internet of Things (IoT)</cp:keywords>
  <cp:lastModifiedBy>Jorgen Thelin</cp:lastModifiedBy>
  <cp:revision>111</cp:revision>
  <dcterms:created xsi:type="dcterms:W3CDTF">2014-05-26T17:49:42Z</dcterms:created>
  <dcterms:modified xsi:type="dcterms:W3CDTF">2014-06-04T04:39:18Z</dcterms:modified>
  <cp:contentStatus/>
</cp:coreProperties>
</file>